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81" r:id="rId3"/>
    <p:sldId id="288" r:id="rId4"/>
    <p:sldId id="291" r:id="rId5"/>
    <p:sldId id="289" r:id="rId6"/>
    <p:sldId id="290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663300"/>
    <a:srgbClr val="FEEFB8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73F53-7F15-4327-BDCC-2C0605B639A5}" type="datetimeFigureOut">
              <a:rPr lang="sk-SK" smtClean="0"/>
              <a:pPr/>
              <a:t>28. 3. 2012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DD1CA-5C57-4507-BA2D-91AF3B541B7F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1</a:t>
            </a:fld>
            <a:endParaRPr lang="sk-S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10</a:t>
            </a:fld>
            <a:endParaRPr lang="sk-S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11</a:t>
            </a:fld>
            <a:endParaRPr lang="sk-S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12</a:t>
            </a:fld>
            <a:endParaRPr lang="sk-SK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13</a:t>
            </a:fld>
            <a:endParaRPr lang="sk-SK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14</a:t>
            </a:fld>
            <a:endParaRPr lang="sk-SK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15</a:t>
            </a:fld>
            <a:endParaRPr lang="sk-SK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16</a:t>
            </a:fld>
            <a:endParaRPr lang="sk-SK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17</a:t>
            </a:fld>
            <a:endParaRPr lang="sk-SK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18</a:t>
            </a:fld>
            <a:endParaRPr lang="sk-SK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19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2</a:t>
            </a:fld>
            <a:endParaRPr lang="sk-SK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20</a:t>
            </a:fld>
            <a:endParaRPr lang="sk-SK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21</a:t>
            </a:fld>
            <a:endParaRPr lang="sk-SK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22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3</a:t>
            </a:fld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4</a:t>
            </a:fld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5</a:t>
            </a:fld>
            <a:endParaRPr 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6</a:t>
            </a:fld>
            <a:endParaRPr lang="sk-S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7</a:t>
            </a:fld>
            <a:endParaRPr lang="sk-S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8</a:t>
            </a:fld>
            <a:endParaRPr lang="sk-S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9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7906-D821-4C96-88BE-07AC926DE057}" type="datetimeFigureOut">
              <a:rPr lang="sk-SK" smtClean="0"/>
              <a:pPr/>
              <a:t>28. 3. 2012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DB7F-C7F9-4001-A088-81FD2259F0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7906-D821-4C96-88BE-07AC926DE057}" type="datetimeFigureOut">
              <a:rPr lang="sk-SK" smtClean="0"/>
              <a:pPr/>
              <a:t>28. 3. 2012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DB7F-C7F9-4001-A088-81FD2259F0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7906-D821-4C96-88BE-07AC926DE057}" type="datetimeFigureOut">
              <a:rPr lang="sk-SK" smtClean="0"/>
              <a:pPr/>
              <a:t>28. 3. 2012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DB7F-C7F9-4001-A088-81FD2259F0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7906-D821-4C96-88BE-07AC926DE057}" type="datetimeFigureOut">
              <a:rPr lang="sk-SK" smtClean="0"/>
              <a:pPr/>
              <a:t>28. 3. 2012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DB7F-C7F9-4001-A088-81FD2259F0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7906-D821-4C96-88BE-07AC926DE057}" type="datetimeFigureOut">
              <a:rPr lang="sk-SK" smtClean="0"/>
              <a:pPr/>
              <a:t>28. 3. 2012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DB7F-C7F9-4001-A088-81FD2259F0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7906-D821-4C96-88BE-07AC926DE057}" type="datetimeFigureOut">
              <a:rPr lang="sk-SK" smtClean="0"/>
              <a:pPr/>
              <a:t>28. 3. 2012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DB7F-C7F9-4001-A088-81FD2259F0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7906-D821-4C96-88BE-07AC926DE057}" type="datetimeFigureOut">
              <a:rPr lang="sk-SK" smtClean="0"/>
              <a:pPr/>
              <a:t>28. 3. 2012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DB7F-C7F9-4001-A088-81FD2259F0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7906-D821-4C96-88BE-07AC926DE057}" type="datetimeFigureOut">
              <a:rPr lang="sk-SK" smtClean="0"/>
              <a:pPr/>
              <a:t>28. 3. 2012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DB7F-C7F9-4001-A088-81FD2259F0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7906-D821-4C96-88BE-07AC926DE057}" type="datetimeFigureOut">
              <a:rPr lang="sk-SK" smtClean="0"/>
              <a:pPr/>
              <a:t>28. 3. 2012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DB7F-C7F9-4001-A088-81FD2259F0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7906-D821-4C96-88BE-07AC926DE057}" type="datetimeFigureOut">
              <a:rPr lang="sk-SK" smtClean="0"/>
              <a:pPr/>
              <a:t>28. 3. 2012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DB7F-C7F9-4001-A088-81FD2259F0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7906-D821-4C96-88BE-07AC926DE057}" type="datetimeFigureOut">
              <a:rPr lang="sk-SK" smtClean="0"/>
              <a:pPr/>
              <a:t>28. 3. 2012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DB7F-C7F9-4001-A088-81FD2259F0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C7906-D821-4C96-88BE-07AC926DE057}" type="datetimeFigureOut">
              <a:rPr lang="sk-SK" smtClean="0"/>
              <a:pPr/>
              <a:t>28. 3. 2012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4DB7F-C7F9-4001-A088-81FD2259F0D7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0" y="5715016"/>
            <a:ext cx="9144000" cy="1142984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BlokTextu 10"/>
          <p:cNvSpPr txBox="1"/>
          <p:nvPr/>
        </p:nvSpPr>
        <p:spPr>
          <a:xfrm>
            <a:off x="642910" y="2214554"/>
            <a:ext cx="61436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sk-SK" sz="6600" b="1" dirty="0" smtClean="0"/>
              <a:t>CIEĽ V KRESŤANSTVE</a:t>
            </a:r>
            <a:endParaRPr lang="sk-SK" sz="6600" b="1" dirty="0"/>
          </a:p>
        </p:txBody>
      </p:sp>
      <p:pic>
        <p:nvPicPr>
          <p:cNvPr id="12" name="Obrázok 11" descr="s3-kid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996148" y="2285992"/>
            <a:ext cx="1986901" cy="45720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Obdĺžnik 12"/>
          <p:cNvSpPr/>
          <p:nvPr/>
        </p:nvSpPr>
        <p:spPr>
          <a:xfrm>
            <a:off x="0" y="0"/>
            <a:ext cx="9144000" cy="1142984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BlokTextu 6"/>
          <p:cNvSpPr txBox="1"/>
          <p:nvPr/>
        </p:nvSpPr>
        <p:spPr>
          <a:xfrm>
            <a:off x="285720" y="240549"/>
            <a:ext cx="37214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4800" b="1" dirty="0" smtClean="0">
                <a:solidFill>
                  <a:srgbClr val="663300"/>
                </a:solidFill>
              </a:rPr>
              <a:t>Dnešná téma: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JEDEN CIEĽ V KRESŤANSTVE</a:t>
            </a:r>
            <a:endParaRPr lang="sk-SK" sz="4800" b="1" dirty="0">
              <a:solidFill>
                <a:srgbClr val="663300"/>
              </a:solidFill>
            </a:endParaRPr>
          </a:p>
        </p:txBody>
      </p:sp>
      <p:pic>
        <p:nvPicPr>
          <p:cNvPr id="12" name="Obrázok 11" descr="KrizJantarovy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357950" y="1142984"/>
            <a:ext cx="2451824" cy="3429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BlokTextu 9"/>
          <p:cNvSpPr txBox="1"/>
          <p:nvPr/>
        </p:nvSpPr>
        <p:spPr>
          <a:xfrm>
            <a:off x="500034" y="3213273"/>
            <a:ext cx="590379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13800" b="1" dirty="0" smtClean="0">
                <a:solidFill>
                  <a:srgbClr val="FF0000"/>
                </a:solidFill>
              </a:rPr>
              <a:t>PREČO?</a:t>
            </a:r>
            <a:endParaRPr lang="sk-SK" sz="138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1) VEĽKÝ CIEĽ</a:t>
            </a:r>
            <a:endParaRPr lang="sk-SK" sz="4800" b="1" dirty="0">
              <a:solidFill>
                <a:srgbClr val="663300"/>
              </a:solidFill>
            </a:endParaRPr>
          </a:p>
        </p:txBody>
      </p:sp>
      <p:pic>
        <p:nvPicPr>
          <p:cNvPr id="9" name="Obrázok 8" descr="ZenaDotykaSaNeba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429388" y="150904"/>
            <a:ext cx="2714612" cy="67070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BlokTextu 10"/>
          <p:cNvSpPr txBox="1"/>
          <p:nvPr/>
        </p:nvSpPr>
        <p:spPr>
          <a:xfrm>
            <a:off x="428596" y="1285860"/>
            <a:ext cx="564360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200"/>
              </a:spcBef>
              <a:buFont typeface="Arial" pitchFamily="34" charset="0"/>
              <a:buChar char="•"/>
            </a:pPr>
            <a:r>
              <a:rPr lang="sk-SK" sz="3600" b="1" dirty="0" smtClean="0"/>
              <a:t> </a:t>
            </a:r>
            <a:r>
              <a:rPr lang="sk-SK" sz="3600" b="1" dirty="0" smtClean="0">
                <a:solidFill>
                  <a:srgbClr val="FF0000"/>
                </a:solidFill>
              </a:rPr>
              <a:t>„</a:t>
            </a:r>
            <a:r>
              <a:rPr lang="sk-SK" sz="3600" b="1" dirty="0" smtClean="0">
                <a:solidFill>
                  <a:srgbClr val="FF0000"/>
                </a:solidFill>
              </a:rPr>
              <a:t>Byť ako Boh“ </a:t>
            </a:r>
            <a:r>
              <a:rPr lang="sk-SK" sz="3600" b="1" dirty="0" smtClean="0"/>
              <a:t>– existuje nejaký väčší a ambicióznejší cieľ?</a:t>
            </a:r>
          </a:p>
          <a:p>
            <a:pPr lvl="0">
              <a:spcBef>
                <a:spcPts val="1200"/>
              </a:spcBef>
              <a:buFont typeface="Arial" pitchFamily="34" charset="0"/>
              <a:buChar char="•"/>
            </a:pPr>
            <a:r>
              <a:rPr lang="sk-SK" sz="3600" b="1" dirty="0" smtClean="0"/>
              <a:t> Ak </a:t>
            </a:r>
            <a:r>
              <a:rPr lang="sk-SK" sz="3600" b="1" dirty="0" smtClean="0"/>
              <a:t>teda menšie – a ľahšie! – ciele vyžadujú „plné nasadenie“, potom </a:t>
            </a:r>
            <a:r>
              <a:rPr lang="sk-SK" sz="3600" b="1" dirty="0" smtClean="0">
                <a:solidFill>
                  <a:srgbClr val="FF0000"/>
                </a:solidFill>
              </a:rPr>
              <a:t>o čo viac cieľ najväčší zo všetkých</a:t>
            </a:r>
            <a:r>
              <a:rPr lang="sk-SK" sz="3600" b="1" dirty="0" smtClean="0"/>
              <a:t>: Stať sa Bohom!</a:t>
            </a:r>
            <a:endParaRPr lang="sk-SK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1) VEĽKÝ CIEĽ</a:t>
            </a:r>
            <a:endParaRPr lang="sk-SK" sz="4800" b="1" dirty="0">
              <a:solidFill>
                <a:srgbClr val="663300"/>
              </a:solidFill>
            </a:endParaRPr>
          </a:p>
        </p:txBody>
      </p:sp>
      <p:pic>
        <p:nvPicPr>
          <p:cNvPr id="9" name="Obrázok 8" descr="ZenaDotykaSaNeba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429388" y="150904"/>
            <a:ext cx="2714612" cy="67070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BlokTextu 9"/>
          <p:cNvSpPr txBox="1"/>
          <p:nvPr/>
        </p:nvSpPr>
        <p:spPr>
          <a:xfrm>
            <a:off x="357158" y="1142984"/>
            <a:ext cx="58579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3200" b="1" dirty="0" smtClean="0"/>
              <a:t>Ježiš sa </a:t>
            </a:r>
            <a:r>
              <a:rPr lang="sk-SK" sz="3200" b="1" dirty="0" smtClean="0">
                <a:solidFill>
                  <a:srgbClr val="FF0000"/>
                </a:solidFill>
              </a:rPr>
              <a:t>náročnosťou</a:t>
            </a:r>
            <a:r>
              <a:rPr lang="sk-SK" sz="3200" b="1" dirty="0" smtClean="0"/>
              <a:t> tohto cieľa nijako </a:t>
            </a:r>
            <a:r>
              <a:rPr lang="sk-SK" sz="3200" b="1" dirty="0" smtClean="0">
                <a:solidFill>
                  <a:srgbClr val="FF0000"/>
                </a:solidFill>
              </a:rPr>
              <a:t>netají</a:t>
            </a:r>
            <a:r>
              <a:rPr lang="sk-SK" sz="3200" b="1" dirty="0" smtClean="0"/>
              <a:t>:</a:t>
            </a:r>
            <a:endParaRPr lang="sk-SK" sz="3200" b="1" dirty="0" smtClean="0"/>
          </a:p>
        </p:txBody>
      </p:sp>
      <p:pic>
        <p:nvPicPr>
          <p:cNvPr id="12" name="Obrázok 11" descr="KristusIkonaOkruhla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572264" y="4140389"/>
            <a:ext cx="2471826" cy="2492527"/>
          </a:xfrm>
          <a:prstGeom prst="rect">
            <a:avLst/>
          </a:prstGeom>
        </p:spPr>
      </p:pic>
      <p:sp>
        <p:nvSpPr>
          <p:cNvPr id="13" name="BlokTextu 12"/>
          <p:cNvSpPr txBox="1"/>
          <p:nvPr/>
        </p:nvSpPr>
        <p:spPr>
          <a:xfrm>
            <a:off x="357158" y="2571744"/>
            <a:ext cx="57150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2800" b="1" dirty="0" smtClean="0"/>
              <a:t>„</a:t>
            </a:r>
            <a:r>
              <a:rPr lang="en-US" sz="2800" b="1" i="1" baseline="30000" dirty="0" smtClean="0"/>
              <a:t>13</a:t>
            </a:r>
            <a:r>
              <a:rPr lang="en-US" sz="2800" b="1" i="1" dirty="0" smtClean="0"/>
              <a:t> </a:t>
            </a:r>
            <a:r>
              <a:rPr lang="x-none" sz="2800" b="1" i="1" smtClean="0">
                <a:solidFill>
                  <a:srgbClr val="FF0000"/>
                </a:solidFill>
              </a:rPr>
              <a:t>Vchádzajte tesnou bránou</a:t>
            </a:r>
            <a:r>
              <a:rPr lang="x-none" sz="2800" b="1" i="1" smtClean="0"/>
              <a:t>, lebo široká brána a priestranná cesta vedie do zatratenia a mnoho je tých, čo cez ňu vchádzajú. </a:t>
            </a:r>
            <a:r>
              <a:rPr lang="en-US" sz="2800" b="1" i="1" baseline="30000" dirty="0" smtClean="0"/>
              <a:t>14</a:t>
            </a:r>
            <a:r>
              <a:rPr lang="en-US" sz="2800" b="1" i="1" dirty="0" smtClean="0"/>
              <a:t> </a:t>
            </a:r>
            <a:r>
              <a:rPr lang="x-none" sz="2800" b="1" i="1" smtClean="0">
                <a:solidFill>
                  <a:srgbClr val="FF0000"/>
                </a:solidFill>
              </a:rPr>
              <a:t>Aká tesná je brána a úzka cesta, čo vedie do života, a málo je tých, čo ju nachádzajú</a:t>
            </a:r>
            <a:r>
              <a:rPr lang="x-none" sz="2800" b="1" i="1" smtClean="0"/>
              <a:t>!</a:t>
            </a:r>
            <a:r>
              <a:rPr lang="en-US" sz="2800" b="1" dirty="0" smtClean="0"/>
              <a:t> </a:t>
            </a:r>
            <a:endParaRPr lang="sk-SK" sz="2800" b="1" dirty="0" smtClean="0"/>
          </a:p>
          <a:p>
            <a:pPr>
              <a:spcBef>
                <a:spcPts val="1200"/>
              </a:spcBef>
            </a:pPr>
            <a:r>
              <a:rPr lang="en-US" sz="2800" b="1" dirty="0" smtClean="0"/>
              <a:t>(Mt</a:t>
            </a:r>
            <a:r>
              <a:rPr lang="en-US" sz="2800" b="1" dirty="0" smtClean="0"/>
              <a:t> </a:t>
            </a:r>
            <a:r>
              <a:rPr lang="en-US" sz="2800" b="1" dirty="0" smtClean="0"/>
              <a:t>7</a:t>
            </a:r>
            <a:r>
              <a:rPr lang="sk-SK" sz="2800" b="1" dirty="0" smtClean="0"/>
              <a:t>,</a:t>
            </a:r>
            <a:r>
              <a:rPr lang="en-US" sz="2800" b="1" dirty="0" smtClean="0"/>
              <a:t>13-14</a:t>
            </a:r>
            <a:r>
              <a:rPr lang="en-US" sz="2800" b="1" dirty="0" smtClean="0"/>
              <a:t> SSV)</a:t>
            </a:r>
            <a:r>
              <a:rPr lang="sk-SK" sz="2800" b="1" dirty="0" smtClean="0"/>
              <a:t>“</a:t>
            </a:r>
            <a:endParaRPr lang="sk-SK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1) VEĽKÝ CIEĽ</a:t>
            </a:r>
            <a:endParaRPr lang="sk-SK" sz="4800" b="1" dirty="0">
              <a:solidFill>
                <a:srgbClr val="663300"/>
              </a:solidFill>
            </a:endParaRPr>
          </a:p>
        </p:txBody>
      </p:sp>
      <p:pic>
        <p:nvPicPr>
          <p:cNvPr id="9" name="Obrázok 8" descr="ZenaDotykaSaNeba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429388" y="150904"/>
            <a:ext cx="2714612" cy="67070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BlokTextu 9"/>
          <p:cNvSpPr txBox="1"/>
          <p:nvPr/>
        </p:nvSpPr>
        <p:spPr>
          <a:xfrm>
            <a:off x="357158" y="1142984"/>
            <a:ext cx="58579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3200" b="1" dirty="0" smtClean="0"/>
              <a:t>Ježiš sa </a:t>
            </a:r>
            <a:r>
              <a:rPr lang="sk-SK" sz="3200" b="1" dirty="0" smtClean="0">
                <a:solidFill>
                  <a:srgbClr val="FF0000"/>
                </a:solidFill>
              </a:rPr>
              <a:t>náročnosťou</a:t>
            </a:r>
            <a:r>
              <a:rPr lang="sk-SK" sz="3200" b="1" dirty="0" smtClean="0"/>
              <a:t> tohto cieľa nijako </a:t>
            </a:r>
            <a:r>
              <a:rPr lang="sk-SK" sz="3200" b="1" dirty="0" smtClean="0">
                <a:solidFill>
                  <a:srgbClr val="FF0000"/>
                </a:solidFill>
              </a:rPr>
              <a:t>netají</a:t>
            </a:r>
            <a:r>
              <a:rPr lang="sk-SK" sz="3200" b="1" dirty="0" smtClean="0"/>
              <a:t>:</a:t>
            </a:r>
            <a:endParaRPr lang="sk-SK" sz="3200" b="1" dirty="0" smtClean="0"/>
          </a:p>
        </p:txBody>
      </p:sp>
      <p:pic>
        <p:nvPicPr>
          <p:cNvPr id="12" name="Obrázok 11" descr="KristusIkonaOkruhla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572264" y="4140389"/>
            <a:ext cx="2471826" cy="2492527"/>
          </a:xfrm>
          <a:prstGeom prst="rect">
            <a:avLst/>
          </a:prstGeom>
        </p:spPr>
      </p:pic>
      <p:sp>
        <p:nvSpPr>
          <p:cNvPr id="11" name="BlokTextu 10"/>
          <p:cNvSpPr txBox="1"/>
          <p:nvPr/>
        </p:nvSpPr>
        <p:spPr>
          <a:xfrm>
            <a:off x="428596" y="2395831"/>
            <a:ext cx="1357322" cy="461665"/>
          </a:xfrm>
          <a:prstGeom prst="rect">
            <a:avLst/>
          </a:prstGeom>
          <a:solidFill>
            <a:srgbClr val="663300"/>
          </a:solidFill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2400" b="1" dirty="0" smtClean="0">
                <a:solidFill>
                  <a:srgbClr val="FEEFB8"/>
                </a:solidFill>
              </a:rPr>
              <a:t>FARIZEJ:</a:t>
            </a:r>
            <a:endParaRPr lang="sk-SK" sz="2400" b="1" dirty="0" smtClean="0">
              <a:solidFill>
                <a:srgbClr val="FEEFB8"/>
              </a:solidFill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1928794" y="2285992"/>
            <a:ext cx="43577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b="1" i="1" dirty="0" smtClean="0"/>
              <a:t>„</a:t>
            </a:r>
            <a:r>
              <a:rPr lang="sk-SK" b="1" i="1" dirty="0" smtClean="0"/>
              <a:t>Bože, ďakujem ti, že nie som ako ostatní ľudia: vydierači, </a:t>
            </a:r>
            <a:r>
              <a:rPr lang="sk-SK" b="1" i="1" dirty="0" err="1" smtClean="0"/>
              <a:t>nespravodlivci</a:t>
            </a:r>
            <a:r>
              <a:rPr lang="sk-SK" b="1" i="1" dirty="0" smtClean="0"/>
              <a:t>, cudzoložníci alebo aj ako tento mýtnik</a:t>
            </a:r>
            <a:r>
              <a:rPr lang="sk-SK" b="1" i="1" dirty="0" smtClean="0"/>
              <a:t>.</a:t>
            </a:r>
            <a:r>
              <a:rPr lang="en-US" b="1" i="1" dirty="0" smtClean="0"/>
              <a:t> </a:t>
            </a:r>
            <a:r>
              <a:rPr lang="en-US" b="1" i="1" baseline="30000" dirty="0" smtClean="0"/>
              <a:t>12</a:t>
            </a:r>
            <a:r>
              <a:rPr lang="sk-SK" b="1" i="1" dirty="0" smtClean="0"/>
              <a:t> Postím sa dva razy do týždňa, dávam desiatky zo všetkého, čo mám</a:t>
            </a:r>
            <a:r>
              <a:rPr lang="sk-SK" b="1" i="1" dirty="0" smtClean="0"/>
              <a:t>.“ </a:t>
            </a:r>
            <a:r>
              <a:rPr lang="en-US" b="1" dirty="0" smtClean="0"/>
              <a:t>(</a:t>
            </a:r>
            <a:r>
              <a:rPr lang="en-US" b="1" dirty="0" err="1" smtClean="0"/>
              <a:t>Luk</a:t>
            </a:r>
            <a:r>
              <a:rPr lang="en-US" b="1" dirty="0" smtClean="0"/>
              <a:t> </a:t>
            </a:r>
            <a:r>
              <a:rPr lang="en-US" b="1" dirty="0" smtClean="0"/>
              <a:t>18</a:t>
            </a:r>
            <a:r>
              <a:rPr lang="sk-SK" b="1" dirty="0" smtClean="0"/>
              <a:t>,</a:t>
            </a:r>
            <a:r>
              <a:rPr lang="en-US" b="1" dirty="0" smtClean="0"/>
              <a:t>11-12</a:t>
            </a:r>
            <a:r>
              <a:rPr lang="en-US" b="1" dirty="0" smtClean="0"/>
              <a:t> SSV)</a:t>
            </a:r>
            <a:endParaRPr lang="sk-SK" b="1" dirty="0" smtClean="0"/>
          </a:p>
        </p:txBody>
      </p:sp>
      <p:sp>
        <p:nvSpPr>
          <p:cNvPr id="15" name="BlokTextu 14"/>
          <p:cNvSpPr txBox="1"/>
          <p:nvPr/>
        </p:nvSpPr>
        <p:spPr>
          <a:xfrm>
            <a:off x="428596" y="4396095"/>
            <a:ext cx="1357322" cy="461665"/>
          </a:xfrm>
          <a:prstGeom prst="rect">
            <a:avLst/>
          </a:prstGeom>
          <a:solidFill>
            <a:srgbClr val="663300"/>
          </a:solidFill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2400" b="1" dirty="0" smtClean="0">
                <a:solidFill>
                  <a:srgbClr val="FEEFB8"/>
                </a:solidFill>
              </a:rPr>
              <a:t>JEŽIŠ:</a:t>
            </a:r>
            <a:endParaRPr lang="sk-SK" sz="2400" b="1" dirty="0" smtClean="0">
              <a:solidFill>
                <a:srgbClr val="FEEFB8"/>
              </a:solidFill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1928794" y="4286256"/>
            <a:ext cx="43577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2400" b="1" i="1" dirty="0" smtClean="0"/>
              <a:t>„Preto </a:t>
            </a:r>
            <a:r>
              <a:rPr lang="sk-SK" sz="2400" b="1" i="1" dirty="0" smtClean="0"/>
              <a:t>vám hovorím: </a:t>
            </a:r>
            <a:r>
              <a:rPr lang="sk-SK" sz="2400" b="1" i="1" dirty="0" smtClean="0">
                <a:solidFill>
                  <a:srgbClr val="FF0000"/>
                </a:solidFill>
              </a:rPr>
              <a:t>Ak vaša spravodlivosť nebude väčšia ako spravodlivosť zákonníkov a farizejov</a:t>
            </a:r>
            <a:r>
              <a:rPr lang="sk-SK" sz="2400" b="1" i="1" dirty="0" smtClean="0"/>
              <a:t>, nevojdete do nebeského kráľovstva.  (</a:t>
            </a:r>
            <a:r>
              <a:rPr lang="sk-SK" sz="2400" b="1" i="1" dirty="0" err="1" smtClean="0"/>
              <a:t>Mt</a:t>
            </a:r>
            <a:r>
              <a:rPr lang="sk-SK" sz="2400" b="1" i="1" dirty="0" smtClean="0"/>
              <a:t> </a:t>
            </a:r>
            <a:r>
              <a:rPr lang="sk-SK" sz="2400" b="1" i="1" dirty="0" smtClean="0"/>
              <a:t>5,20</a:t>
            </a:r>
            <a:r>
              <a:rPr lang="sk-SK" sz="2400" b="1" i="1" dirty="0" smtClean="0"/>
              <a:t> SSV)“</a:t>
            </a:r>
            <a:endParaRPr lang="sk-SK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2) BYŤ sa dá len na 100%</a:t>
            </a:r>
            <a:endParaRPr lang="sk-SK" sz="4800" b="1" dirty="0">
              <a:solidFill>
                <a:srgbClr val="6633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95817" y="1214422"/>
            <a:ext cx="286246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1214422"/>
            <a:ext cx="28575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BlokTextu 16"/>
          <p:cNvSpPr txBox="1"/>
          <p:nvPr/>
        </p:nvSpPr>
        <p:spPr>
          <a:xfrm>
            <a:off x="357158" y="5572140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2400" b="1" dirty="0" err="1" smtClean="0"/>
              <a:t>Gaius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Iulius</a:t>
            </a:r>
            <a:r>
              <a:rPr lang="sk-SK" sz="2400" b="1" dirty="0" smtClean="0"/>
              <a:t> Caesar</a:t>
            </a:r>
            <a:endParaRPr lang="sk-SK" sz="2400" b="1" dirty="0" smtClean="0"/>
          </a:p>
        </p:txBody>
      </p:sp>
      <p:sp>
        <p:nvSpPr>
          <p:cNvPr id="18" name="BlokTextu 17"/>
          <p:cNvSpPr txBox="1"/>
          <p:nvPr/>
        </p:nvSpPr>
        <p:spPr>
          <a:xfrm>
            <a:off x="6000760" y="5572140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2400" b="1" dirty="0" err="1" smtClean="0"/>
              <a:t>Rex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Harris</a:t>
            </a:r>
            <a:endParaRPr lang="sk-SK" sz="2400" b="1" dirty="0" smtClean="0"/>
          </a:p>
        </p:txBody>
      </p:sp>
      <p:sp>
        <p:nvSpPr>
          <p:cNvPr id="19" name="BlokTextu 18"/>
          <p:cNvSpPr txBox="1"/>
          <p:nvPr/>
        </p:nvSpPr>
        <p:spPr>
          <a:xfrm>
            <a:off x="3357554" y="2500306"/>
            <a:ext cx="2500330" cy="17543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sk-SK" sz="5400" b="1" dirty="0" smtClean="0">
                <a:solidFill>
                  <a:srgbClr val="FF0000"/>
                </a:solidFill>
              </a:rPr>
              <a:t>Aký je rozdiel?</a:t>
            </a:r>
            <a:endParaRPr lang="sk-SK" sz="5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2) BYŤ sa dá len na 100%</a:t>
            </a:r>
            <a:endParaRPr lang="sk-SK" sz="4800" b="1" dirty="0">
              <a:solidFill>
                <a:srgbClr val="6633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95817" y="1214422"/>
            <a:ext cx="286246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1214422"/>
            <a:ext cx="28575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BlokTextu 16"/>
          <p:cNvSpPr txBox="1"/>
          <p:nvPr/>
        </p:nvSpPr>
        <p:spPr>
          <a:xfrm>
            <a:off x="357158" y="5572140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2400" b="1" dirty="0" err="1" smtClean="0"/>
              <a:t>Gaius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Iulius</a:t>
            </a:r>
            <a:r>
              <a:rPr lang="sk-SK" sz="2400" b="1" dirty="0" smtClean="0"/>
              <a:t> Caesar</a:t>
            </a:r>
            <a:endParaRPr lang="sk-SK" sz="2400" b="1" dirty="0" smtClean="0"/>
          </a:p>
        </p:txBody>
      </p:sp>
      <p:sp>
        <p:nvSpPr>
          <p:cNvPr id="18" name="BlokTextu 17"/>
          <p:cNvSpPr txBox="1"/>
          <p:nvPr/>
        </p:nvSpPr>
        <p:spPr>
          <a:xfrm>
            <a:off x="6000760" y="5572140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2400" b="1" dirty="0" err="1" smtClean="0"/>
              <a:t>Rex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Harris</a:t>
            </a:r>
            <a:endParaRPr lang="sk-SK" sz="2400" b="1" dirty="0" smtClean="0"/>
          </a:p>
        </p:txBody>
      </p:sp>
      <p:sp>
        <p:nvSpPr>
          <p:cNvPr id="19" name="BlokTextu 18"/>
          <p:cNvSpPr txBox="1"/>
          <p:nvPr/>
        </p:nvSpPr>
        <p:spPr>
          <a:xfrm>
            <a:off x="3357554" y="1214422"/>
            <a:ext cx="2500330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sk-SK" sz="3600" b="1" dirty="0" smtClean="0">
                <a:solidFill>
                  <a:srgbClr val="663300"/>
                </a:solidFill>
              </a:rPr>
              <a:t>Čo by musel </a:t>
            </a:r>
            <a:r>
              <a:rPr lang="sk-SK" sz="3600" b="1" dirty="0" smtClean="0">
                <a:solidFill>
                  <a:srgbClr val="FF0000"/>
                </a:solidFill>
              </a:rPr>
              <a:t>urobiť</a:t>
            </a:r>
            <a:r>
              <a:rPr lang="sk-SK" sz="3600" b="1" dirty="0" smtClean="0">
                <a:solidFill>
                  <a:srgbClr val="663300"/>
                </a:solidFill>
              </a:rPr>
              <a:t>, aby sa Cézarom </a:t>
            </a:r>
            <a:r>
              <a:rPr lang="sk-SK" sz="3600" b="1" dirty="0" smtClean="0">
                <a:solidFill>
                  <a:srgbClr val="FF0000"/>
                </a:solidFill>
              </a:rPr>
              <a:t>STAL</a:t>
            </a:r>
            <a:r>
              <a:rPr lang="sk-SK" sz="3600" b="1" dirty="0" smtClean="0">
                <a:solidFill>
                  <a:srgbClr val="663300"/>
                </a:solidFill>
              </a:rPr>
              <a:t>?</a:t>
            </a:r>
            <a:endParaRPr lang="sk-SK" sz="3600" b="1" dirty="0" smtClean="0">
              <a:solidFill>
                <a:srgbClr val="663300"/>
              </a:solidFill>
            </a:endParaRPr>
          </a:p>
        </p:txBody>
      </p:sp>
      <p:sp>
        <p:nvSpPr>
          <p:cNvPr id="11" name="Šípka doľava 10"/>
          <p:cNvSpPr/>
          <p:nvPr/>
        </p:nvSpPr>
        <p:spPr>
          <a:xfrm>
            <a:off x="3357554" y="4000504"/>
            <a:ext cx="2428892" cy="1285884"/>
          </a:xfrm>
          <a:prstGeom prst="leftArrow">
            <a:avLst/>
          </a:prstGeom>
          <a:solidFill>
            <a:srgbClr val="FF0000"/>
          </a:solidFill>
          <a:ln w="38100">
            <a:solidFill>
              <a:srgbClr val="66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>
              <a:spcBef>
                <a:spcPts val="1200"/>
              </a:spcBef>
              <a:buFont typeface="Arial" pitchFamily="34" charset="0"/>
              <a:buChar char="•"/>
            </a:pPr>
            <a:endParaRPr lang="sk-SK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2) BYŤ sa dá len na 100%</a:t>
            </a:r>
            <a:endParaRPr lang="sk-SK" sz="4800" b="1" dirty="0">
              <a:solidFill>
                <a:srgbClr val="663300"/>
              </a:solidFill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214282" y="1000108"/>
            <a:ext cx="6643734" cy="646331"/>
          </a:xfrm>
          <a:prstGeom prst="rect">
            <a:avLst/>
          </a:prstGeom>
          <a:noFill/>
          <a:ln w="57150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3600" b="1" dirty="0" smtClean="0">
                <a:solidFill>
                  <a:srgbClr val="FF0000"/>
                </a:solidFill>
              </a:rPr>
              <a:t>BYŤ KRESŤANOM = BYŤ KRISTOM!</a:t>
            </a:r>
            <a:endParaRPr lang="sk-SK" sz="3600" b="1" dirty="0" smtClean="0">
              <a:solidFill>
                <a:srgbClr val="FF0000"/>
              </a:solidFill>
            </a:endParaRPr>
          </a:p>
        </p:txBody>
      </p:sp>
      <p:sp>
        <p:nvSpPr>
          <p:cNvPr id="13" name="Obdĺžnik 12"/>
          <p:cNvSpPr/>
          <p:nvPr/>
        </p:nvSpPr>
        <p:spPr>
          <a:xfrm>
            <a:off x="285720" y="1857364"/>
            <a:ext cx="607223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sk-SK" sz="2800" b="1" dirty="0" smtClean="0"/>
              <a:t>Nie len Ho v niečom „napodobniť“, alebo niečo „praktikovať“, ale BYŤ Kristom!</a:t>
            </a:r>
          </a:p>
          <a:p>
            <a:pPr>
              <a:spcBef>
                <a:spcPts val="1200"/>
              </a:spcBef>
            </a:pPr>
            <a:r>
              <a:rPr lang="sk-SK" sz="2800" b="1" dirty="0" smtClean="0">
                <a:solidFill>
                  <a:srgbClr val="FF0000"/>
                </a:solidFill>
              </a:rPr>
              <a:t>A to sa dá iba na 100% – alebo vôbec! </a:t>
            </a:r>
          </a:p>
          <a:p>
            <a:pPr>
              <a:spcBef>
                <a:spcPts val="1200"/>
              </a:spcBef>
            </a:pPr>
            <a:r>
              <a:rPr lang="sk-SK" sz="2800" b="1" dirty="0" smtClean="0"/>
              <a:t>Čokoľvek pod 100% je len divadlo, „hranie“, niečo, kde sa navonok tvárime byť niekým iným, než v skutočnosti sme! To je nakoniec význam slova „pokrytec“ – </a:t>
            </a:r>
            <a:r>
              <a:rPr lang="sk-SK" sz="2800" b="1" dirty="0" err="1" smtClean="0"/>
              <a:t>gr</a:t>
            </a:r>
            <a:r>
              <a:rPr lang="sk-SK" sz="2800" b="1" dirty="0" smtClean="0"/>
              <a:t>. </a:t>
            </a:r>
            <a:r>
              <a:rPr lang="sk-SK" sz="2800" b="1" dirty="0" err="1" smtClean="0"/>
              <a:t>hypocrytes</a:t>
            </a:r>
            <a:r>
              <a:rPr lang="sk-SK" sz="2800" b="1" dirty="0" smtClean="0"/>
              <a:t>, čiže herec…</a:t>
            </a:r>
            <a:endParaRPr lang="sk-SK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00826" y="1785960"/>
            <a:ext cx="2428892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2) BYŤ sa dá len na 100%</a:t>
            </a:r>
            <a:endParaRPr lang="sk-SK" sz="4800" b="1" dirty="0">
              <a:solidFill>
                <a:srgbClr val="663300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285720" y="1000108"/>
            <a:ext cx="850112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2800" b="1" dirty="0" smtClean="0"/>
              <a:t>„</a:t>
            </a:r>
            <a:r>
              <a:rPr lang="x-none" sz="2800" b="1" i="1" smtClean="0"/>
              <a:t>Medzi farizejmi bol človek menom Nikodém</a:t>
            </a:r>
            <a:r>
              <a:rPr lang="x-none" sz="2800" b="1" i="1" smtClean="0"/>
              <a:t>, </a:t>
            </a:r>
            <a:r>
              <a:rPr lang="sk-SK" sz="2800" b="1" i="1" dirty="0" smtClean="0"/>
              <a:t>… </a:t>
            </a:r>
            <a:r>
              <a:rPr lang="en-US" sz="2800" b="1" i="1" baseline="30000" dirty="0" smtClean="0"/>
              <a:t>3</a:t>
            </a:r>
            <a:r>
              <a:rPr lang="x-none" sz="2800" b="1" i="1" smtClean="0"/>
              <a:t> </a:t>
            </a:r>
            <a:r>
              <a:rPr lang="x-none" sz="2800" b="1" i="1" smtClean="0"/>
              <a:t>Ježiš mu odpovedal: "Veru, veru, hovorím ti: </a:t>
            </a:r>
            <a:r>
              <a:rPr lang="x-none" sz="2800" b="1" i="1" smtClean="0">
                <a:solidFill>
                  <a:srgbClr val="FF0000"/>
                </a:solidFill>
              </a:rPr>
              <a:t>Ak sa niekto nenarodí zhora, nemôže uzrieť Božie kráľovstvo</a:t>
            </a:r>
            <a:r>
              <a:rPr lang="x-none" sz="2800" b="1" i="1" smtClean="0"/>
              <a:t>." </a:t>
            </a:r>
            <a:r>
              <a:rPr lang="en-US" sz="2800" b="1" i="1" baseline="30000" dirty="0" smtClean="0"/>
              <a:t>4</a:t>
            </a:r>
            <a:r>
              <a:rPr lang="x-none" sz="2800" b="1" i="1" smtClean="0"/>
              <a:t> Nikodém mu vravel: "Ako sa môže človek narodiť, keď je už starý? Azda môže druhý raz vojsť do lona svojej matky a narodiť sa?" </a:t>
            </a:r>
            <a:r>
              <a:rPr lang="en-US" sz="2800" b="1" i="1" baseline="30000" dirty="0" smtClean="0"/>
              <a:t>5</a:t>
            </a:r>
            <a:r>
              <a:rPr lang="x-none" sz="2800" b="1" i="1" smtClean="0"/>
              <a:t> Ježiš odpovedal: "Veru, veru, hovorím ti: </a:t>
            </a:r>
            <a:r>
              <a:rPr lang="x-none" sz="2800" b="1" i="1" smtClean="0">
                <a:solidFill>
                  <a:srgbClr val="FF0000"/>
                </a:solidFill>
              </a:rPr>
              <a:t>Ak sa niekto nenarodí z vody a z Ducha</a:t>
            </a:r>
            <a:r>
              <a:rPr lang="x-none" sz="2800" b="1" i="1" smtClean="0"/>
              <a:t>, nemôže vojsť do Božieho kráľovstva. </a:t>
            </a:r>
            <a:r>
              <a:rPr lang="en-US" sz="2800" b="1" i="1" baseline="30000" dirty="0" smtClean="0"/>
              <a:t>6</a:t>
            </a:r>
            <a:r>
              <a:rPr lang="x-none" sz="2800" b="1" i="1" smtClean="0"/>
              <a:t> Čo sa narodilo z tela, je telo, a čo sa narodilo z Ducha, je duch. Nečuduj sa, že som ti povedal: </a:t>
            </a:r>
            <a:r>
              <a:rPr lang="x-none" sz="2800" b="1" i="1" smtClean="0">
                <a:solidFill>
                  <a:srgbClr val="FF0000"/>
                </a:solidFill>
              </a:rPr>
              <a:t>Musíte sa znova </a:t>
            </a:r>
            <a:r>
              <a:rPr lang="x-none" sz="2800" b="1" i="1" smtClean="0">
                <a:solidFill>
                  <a:srgbClr val="FF0000"/>
                </a:solidFill>
              </a:rPr>
              <a:t>narodiť</a:t>
            </a:r>
            <a:r>
              <a:rPr lang="x-none" sz="2800" b="1" i="1" smtClean="0"/>
              <a:t>.</a:t>
            </a:r>
            <a:r>
              <a:rPr lang="sk-SK" sz="2800" b="1" i="1" dirty="0" smtClean="0"/>
              <a:t>“</a:t>
            </a:r>
            <a:r>
              <a:rPr lang="x-none" sz="2800" b="1" i="1" smtClean="0"/>
              <a:t> </a:t>
            </a:r>
            <a:r>
              <a:rPr lang="en-US" sz="2800" b="1" dirty="0" smtClean="0"/>
              <a:t> </a:t>
            </a:r>
            <a:endParaRPr lang="sk-SK" sz="2800" b="1" dirty="0" smtClean="0"/>
          </a:p>
          <a:p>
            <a:pPr>
              <a:spcBef>
                <a:spcPts val="1200"/>
              </a:spcBef>
            </a:pPr>
            <a:r>
              <a:rPr lang="en-US" sz="2800" b="1" dirty="0" smtClean="0"/>
              <a:t>(J</a:t>
            </a:r>
            <a:r>
              <a:rPr lang="sk-SK" sz="2800" b="1" dirty="0" smtClean="0"/>
              <a:t>n</a:t>
            </a:r>
            <a:r>
              <a:rPr lang="en-US" sz="2800" b="1" dirty="0" smtClean="0"/>
              <a:t> </a:t>
            </a:r>
            <a:r>
              <a:rPr lang="en-US" sz="2800" b="1" dirty="0" smtClean="0"/>
              <a:t>3</a:t>
            </a:r>
            <a:r>
              <a:rPr lang="sk-SK" sz="2800" b="1" dirty="0" smtClean="0"/>
              <a:t>,</a:t>
            </a:r>
            <a:r>
              <a:rPr lang="en-US" sz="2800" b="1" dirty="0" smtClean="0"/>
              <a:t>1-7</a:t>
            </a:r>
            <a:r>
              <a:rPr lang="en-US" sz="2800" b="1" dirty="0" smtClean="0"/>
              <a:t> SSV</a:t>
            </a:r>
            <a:r>
              <a:rPr lang="en-US" sz="2800" b="1" dirty="0" smtClean="0"/>
              <a:t>)</a:t>
            </a:r>
            <a:endParaRPr lang="sk-SK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2) BYŤ sa dá len na 100%</a:t>
            </a:r>
            <a:endParaRPr lang="sk-SK" sz="4800" b="1" dirty="0">
              <a:solidFill>
                <a:srgbClr val="663300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285720" y="1000108"/>
            <a:ext cx="850112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3600" b="1" dirty="0" smtClean="0"/>
              <a:t>„</a:t>
            </a:r>
            <a:r>
              <a:rPr lang="en-US" sz="3600" b="1" i="1" baseline="30000" dirty="0" smtClean="0"/>
              <a:t>27</a:t>
            </a:r>
            <a:r>
              <a:rPr lang="x-none" sz="3600" b="1" i="1" smtClean="0"/>
              <a:t> Lebo všetci, čo ste pokrstení v Kristovi, </a:t>
            </a:r>
            <a:r>
              <a:rPr lang="x-none" sz="3600" b="1" i="1" smtClean="0">
                <a:solidFill>
                  <a:srgbClr val="FF0000"/>
                </a:solidFill>
              </a:rPr>
              <a:t>Krista ste si obliekli</a:t>
            </a:r>
            <a:r>
              <a:rPr lang="x-none" sz="3600" b="1" i="1" smtClean="0"/>
              <a:t>. </a:t>
            </a:r>
            <a:r>
              <a:rPr lang="en-US" sz="3600" b="1" i="1" baseline="30000" dirty="0" smtClean="0"/>
              <a:t>28</a:t>
            </a:r>
            <a:r>
              <a:rPr lang="en-US" sz="3600" b="1" i="1" dirty="0" smtClean="0"/>
              <a:t> </a:t>
            </a:r>
            <a:r>
              <a:rPr lang="x-none" sz="3600" b="1" i="1" smtClean="0">
                <a:solidFill>
                  <a:srgbClr val="FF0000"/>
                </a:solidFill>
              </a:rPr>
              <a:t>Už niet </a:t>
            </a:r>
            <a:r>
              <a:rPr lang="x-none" sz="3600" b="1" i="1" smtClean="0"/>
              <a:t>Žida ani Gréka, niet otroka ani slobodného, niet muža a ženy, lebo vy </a:t>
            </a:r>
            <a:r>
              <a:rPr lang="x-none" sz="3600" b="1" i="1" smtClean="0">
                <a:solidFill>
                  <a:srgbClr val="FF0000"/>
                </a:solidFill>
              </a:rPr>
              <a:t>všetci ste jeden v Kristovi </a:t>
            </a:r>
            <a:r>
              <a:rPr lang="x-none" sz="3600" b="1" i="1" smtClean="0"/>
              <a:t>Ježišovi. </a:t>
            </a:r>
            <a:r>
              <a:rPr lang="en-US" sz="3600" b="1" i="1" baseline="30000" dirty="0" smtClean="0"/>
              <a:t>29</a:t>
            </a:r>
            <a:r>
              <a:rPr lang="x-none" sz="3600" b="1" i="1" smtClean="0"/>
              <a:t> A keď ste Kristovi, ste Abrahámovým potomstvom a podľa prisľúbenia </a:t>
            </a:r>
            <a:r>
              <a:rPr lang="x-none" sz="3600" b="1" i="1" smtClean="0"/>
              <a:t>dedičmi</a:t>
            </a:r>
            <a:r>
              <a:rPr lang="x-none" sz="3600" b="1" i="1" smtClean="0"/>
              <a:t>.</a:t>
            </a:r>
            <a:r>
              <a:rPr lang="sk-SK" sz="3600" b="1" i="1" dirty="0" smtClean="0"/>
              <a:t>“</a:t>
            </a:r>
            <a:r>
              <a:rPr lang="en-US" sz="3600" b="1" dirty="0" smtClean="0"/>
              <a:t> </a:t>
            </a:r>
            <a:endParaRPr lang="sk-SK" sz="3600" b="1" dirty="0" smtClean="0"/>
          </a:p>
          <a:p>
            <a:pPr>
              <a:spcBef>
                <a:spcPts val="1200"/>
              </a:spcBef>
            </a:pPr>
            <a:r>
              <a:rPr lang="en-US" sz="3600" b="1" dirty="0" smtClean="0"/>
              <a:t>(</a:t>
            </a:r>
            <a:r>
              <a:rPr lang="en-US" sz="3600" b="1" u="sng" dirty="0" smtClean="0"/>
              <a:t>Gal</a:t>
            </a:r>
            <a:r>
              <a:rPr lang="en-US" sz="3600" b="1" dirty="0" smtClean="0"/>
              <a:t> </a:t>
            </a:r>
            <a:r>
              <a:rPr lang="en-US" sz="3600" b="1" dirty="0" smtClean="0"/>
              <a:t>3</a:t>
            </a:r>
            <a:r>
              <a:rPr lang="sk-SK" sz="3600" b="1" dirty="0" smtClean="0"/>
              <a:t>,</a:t>
            </a:r>
            <a:r>
              <a:rPr lang="en-US" sz="3600" b="1" dirty="0" smtClean="0"/>
              <a:t>27-29</a:t>
            </a:r>
            <a:r>
              <a:rPr lang="en-US" sz="3600" b="1" dirty="0" smtClean="0"/>
              <a:t> SSV</a:t>
            </a:r>
            <a:r>
              <a:rPr lang="en-US" sz="3600" b="1" dirty="0" smtClean="0"/>
              <a:t>)</a:t>
            </a:r>
            <a:endParaRPr lang="sk-SK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2) BYŤ sa dá len na 100%</a:t>
            </a:r>
            <a:endParaRPr lang="sk-SK" sz="4800" b="1" dirty="0">
              <a:solidFill>
                <a:srgbClr val="663300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285720" y="1000108"/>
            <a:ext cx="850112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3200" b="1" dirty="0" smtClean="0"/>
              <a:t>„</a:t>
            </a:r>
            <a:r>
              <a:rPr lang="en-US" sz="3200" b="1" i="1" baseline="30000" dirty="0" smtClean="0"/>
              <a:t>8</a:t>
            </a:r>
            <a:r>
              <a:rPr lang="x-none" sz="3200" b="1" i="1" smtClean="0"/>
              <a:t> Ale teraz odložte aj vy všetko: hnev, rozhorčenie, zlobu, rúhanie i mrzké reči zo svojich úst. </a:t>
            </a:r>
            <a:r>
              <a:rPr lang="en-US" sz="3200" b="1" i="1" baseline="30000" dirty="0" smtClean="0"/>
              <a:t>9</a:t>
            </a:r>
            <a:r>
              <a:rPr lang="x-none" sz="3200" b="1" i="1" smtClean="0"/>
              <a:t> Neluhajte si navzájom </a:t>
            </a:r>
            <a:r>
              <a:rPr lang="x-none" sz="3200" b="1" i="1" smtClean="0">
                <a:solidFill>
                  <a:srgbClr val="FF0000"/>
                </a:solidFill>
              </a:rPr>
              <a:t>vy, čo ste si vyzliekli starého človeka s jeho skutkami </a:t>
            </a:r>
            <a:r>
              <a:rPr lang="en-US" sz="3200" b="1" i="1" baseline="30000" dirty="0" smtClean="0"/>
              <a:t>10</a:t>
            </a:r>
            <a:r>
              <a:rPr lang="en-US" sz="3200" b="1" i="1" dirty="0" smtClean="0"/>
              <a:t> </a:t>
            </a:r>
            <a:r>
              <a:rPr lang="x-none" sz="3200" b="1" i="1" smtClean="0">
                <a:solidFill>
                  <a:srgbClr val="FF0000"/>
                </a:solidFill>
              </a:rPr>
              <a:t>a obliekli ste si nového, toho, čo sa obnovuje</a:t>
            </a:r>
            <a:r>
              <a:rPr lang="x-none" sz="3200" b="1" i="1" smtClean="0"/>
              <a:t>, aby mal pravé poznanie podľa obrazu toho, ktorý ho stvoril. </a:t>
            </a:r>
            <a:r>
              <a:rPr lang="en-US" sz="3200" b="1" i="1" baseline="30000" dirty="0" smtClean="0"/>
              <a:t>11</a:t>
            </a:r>
            <a:r>
              <a:rPr lang="x-none" sz="3200" b="1" i="1" smtClean="0"/>
              <a:t> Potom </a:t>
            </a:r>
            <a:r>
              <a:rPr lang="x-none" sz="3200" b="1" i="1" smtClean="0">
                <a:solidFill>
                  <a:srgbClr val="FF0000"/>
                </a:solidFill>
              </a:rPr>
              <a:t>už niet </a:t>
            </a:r>
            <a:r>
              <a:rPr lang="x-none" sz="3200" b="1" i="1" smtClean="0"/>
              <a:t>Gréka ani Žida, obriezky ani neobriezky, barbara, Skýta, otroka, slobodného, ale </a:t>
            </a:r>
            <a:r>
              <a:rPr lang="x-none" sz="3200" b="1" i="1" smtClean="0">
                <a:solidFill>
                  <a:srgbClr val="FF0000"/>
                </a:solidFill>
              </a:rPr>
              <a:t>všetko a vo všetkom je </a:t>
            </a:r>
            <a:r>
              <a:rPr lang="x-none" sz="3200" b="1" i="1" smtClean="0">
                <a:solidFill>
                  <a:srgbClr val="FF0000"/>
                </a:solidFill>
              </a:rPr>
              <a:t>Kristus</a:t>
            </a:r>
            <a:r>
              <a:rPr lang="x-none" sz="3200" b="1" smtClean="0"/>
              <a:t>.</a:t>
            </a:r>
            <a:r>
              <a:rPr lang="sk-SK" sz="3200" b="1" dirty="0" smtClean="0"/>
              <a:t>“</a:t>
            </a:r>
            <a:r>
              <a:rPr lang="en-US" sz="3200" b="1" dirty="0" smtClean="0"/>
              <a:t> </a:t>
            </a:r>
            <a:endParaRPr lang="sk-SK" sz="3200" b="1" dirty="0" smtClean="0"/>
          </a:p>
          <a:p>
            <a:pPr>
              <a:spcBef>
                <a:spcPts val="1200"/>
              </a:spcBef>
            </a:pPr>
            <a:r>
              <a:rPr lang="en-US" sz="3200" b="1" dirty="0" smtClean="0"/>
              <a:t>(</a:t>
            </a:r>
            <a:r>
              <a:rPr lang="sk-SK" sz="3200" b="1" u="sng" dirty="0" smtClean="0"/>
              <a:t>K</a:t>
            </a:r>
            <a:r>
              <a:rPr lang="en-US" sz="3200" b="1" u="sng" dirty="0" err="1" smtClean="0"/>
              <a:t>ol</a:t>
            </a:r>
            <a:r>
              <a:rPr lang="en-US" sz="3200" b="1" dirty="0" smtClean="0"/>
              <a:t> </a:t>
            </a:r>
            <a:r>
              <a:rPr lang="en-US" sz="3200" b="1" dirty="0" smtClean="0"/>
              <a:t>3</a:t>
            </a:r>
            <a:r>
              <a:rPr lang="sk-SK" sz="3200" b="1" dirty="0" smtClean="0"/>
              <a:t>,</a:t>
            </a:r>
            <a:r>
              <a:rPr lang="en-US" sz="3200" b="1" dirty="0" smtClean="0"/>
              <a:t>8-11</a:t>
            </a:r>
            <a:r>
              <a:rPr lang="en-US" sz="3200" b="1" dirty="0" smtClean="0"/>
              <a:t> SSV)</a:t>
            </a:r>
            <a:endParaRPr lang="sk-SK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JEDEN CIEĽ</a:t>
            </a:r>
            <a:endParaRPr lang="sk-SK" sz="4800" b="1" dirty="0">
              <a:solidFill>
                <a:srgbClr val="663300"/>
              </a:solidFill>
            </a:endParaRPr>
          </a:p>
        </p:txBody>
      </p:sp>
      <p:pic>
        <p:nvPicPr>
          <p:cNvPr id="9" name="Obrázok 8" descr="bow_maiden_by_eirian_stock-d47fz2w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6357950" y="1599385"/>
            <a:ext cx="2993676" cy="49728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BlokTextu 9"/>
          <p:cNvSpPr txBox="1"/>
          <p:nvPr/>
        </p:nvSpPr>
        <p:spPr>
          <a:xfrm>
            <a:off x="428596" y="1357298"/>
            <a:ext cx="621510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2800" b="1" i="1" dirty="0" smtClean="0"/>
              <a:t>„</a:t>
            </a:r>
            <a:r>
              <a:rPr lang="sk-SK" sz="2800" b="1" i="1" dirty="0" err="1" smtClean="0"/>
              <a:t>První</a:t>
            </a:r>
            <a:r>
              <a:rPr lang="sk-SK" sz="2800" b="1" i="1" dirty="0" smtClean="0"/>
              <a:t> </a:t>
            </a:r>
            <a:r>
              <a:rPr lang="sk-SK" sz="2800" b="1" i="1" dirty="0" err="1" smtClean="0"/>
              <a:t>podmínkou</a:t>
            </a:r>
            <a:r>
              <a:rPr lang="sk-SK" sz="2800" b="1" i="1" dirty="0" smtClean="0"/>
              <a:t> </a:t>
            </a:r>
            <a:r>
              <a:rPr lang="sk-SK" sz="2800" b="1" i="1" dirty="0" err="1" smtClean="0"/>
              <a:t>většího</a:t>
            </a:r>
            <a:r>
              <a:rPr lang="sk-SK" sz="2800" b="1" i="1" dirty="0" smtClean="0"/>
              <a:t> než </a:t>
            </a:r>
            <a:r>
              <a:rPr lang="sk-SK" sz="2800" b="1" i="1" dirty="0" err="1" smtClean="0"/>
              <a:t>průměrného</a:t>
            </a:r>
            <a:r>
              <a:rPr lang="sk-SK" sz="2800" b="1" i="1" dirty="0" smtClean="0"/>
              <a:t> </a:t>
            </a:r>
            <a:r>
              <a:rPr lang="sk-SK" sz="2800" b="1" i="1" dirty="0" err="1" smtClean="0"/>
              <a:t>úspěchu</a:t>
            </a:r>
            <a:r>
              <a:rPr lang="sk-SK" sz="2800" b="1" i="1" dirty="0" smtClean="0"/>
              <a:t> v </a:t>
            </a:r>
            <a:r>
              <a:rPr lang="sk-SK" sz="2800" b="1" i="1" dirty="0" err="1" smtClean="0"/>
              <a:t>jakékoli</a:t>
            </a:r>
            <a:r>
              <a:rPr lang="sk-SK" sz="2800" b="1" i="1" dirty="0" smtClean="0"/>
              <a:t> oblasti </a:t>
            </a:r>
            <a:r>
              <a:rPr lang="sk-SK" sz="2800" b="1" i="1" dirty="0" err="1" smtClean="0"/>
              <a:t>včetně</a:t>
            </a:r>
            <a:r>
              <a:rPr lang="sk-SK" sz="2800" b="1" i="1" dirty="0" smtClean="0"/>
              <a:t> </a:t>
            </a:r>
            <a:r>
              <a:rPr lang="sk-SK" sz="2800" b="1" i="1" dirty="0" err="1" smtClean="0"/>
              <a:t>umění</a:t>
            </a:r>
            <a:r>
              <a:rPr lang="sk-SK" sz="2800" b="1" i="1" dirty="0" smtClean="0"/>
              <a:t> žít je </a:t>
            </a:r>
            <a:r>
              <a:rPr lang="sk-SK" sz="2800" b="1" i="1" dirty="0" err="1" smtClean="0">
                <a:solidFill>
                  <a:srgbClr val="FF0000"/>
                </a:solidFill>
              </a:rPr>
              <a:t>chtít</a:t>
            </a:r>
            <a:r>
              <a:rPr lang="sk-SK" sz="2800" b="1" i="1" dirty="0" smtClean="0">
                <a:solidFill>
                  <a:srgbClr val="FF0000"/>
                </a:solidFill>
              </a:rPr>
              <a:t> jednu </a:t>
            </a:r>
            <a:r>
              <a:rPr lang="sk-SK" sz="2800" b="1" i="1" dirty="0" err="1" smtClean="0">
                <a:solidFill>
                  <a:srgbClr val="FF0000"/>
                </a:solidFill>
              </a:rPr>
              <a:t>věc</a:t>
            </a:r>
            <a:r>
              <a:rPr lang="sk-SK" sz="2800" b="1" i="1" dirty="0" smtClean="0"/>
              <a:t>. … je </a:t>
            </a:r>
            <a:r>
              <a:rPr lang="sk-SK" sz="2800" b="1" i="1" dirty="0" err="1" smtClean="0"/>
              <a:t>jí</a:t>
            </a:r>
            <a:r>
              <a:rPr lang="sk-SK" sz="2800" b="1" i="1" dirty="0" smtClean="0"/>
              <a:t> tak </a:t>
            </a:r>
            <a:r>
              <a:rPr lang="sk-SK" sz="2800" b="1" i="1" dirty="0" err="1" smtClean="0"/>
              <a:t>oddána</a:t>
            </a:r>
            <a:r>
              <a:rPr lang="sk-SK" sz="2800" b="1" i="1" dirty="0" smtClean="0"/>
              <a:t>, že </a:t>
            </a:r>
            <a:r>
              <a:rPr lang="sk-SK" sz="2800" b="1" i="1" dirty="0" err="1" smtClean="0"/>
              <a:t>všechna</a:t>
            </a:r>
            <a:r>
              <a:rPr lang="sk-SK" sz="2800" b="1" i="1" dirty="0" smtClean="0"/>
              <a:t> </a:t>
            </a:r>
            <a:r>
              <a:rPr lang="sk-SK" sz="2800" b="1" i="1" dirty="0" err="1" smtClean="0"/>
              <a:t>její</a:t>
            </a:r>
            <a:r>
              <a:rPr lang="sk-SK" sz="2800" b="1" i="1" dirty="0" smtClean="0"/>
              <a:t> energie </a:t>
            </a:r>
            <a:r>
              <a:rPr lang="sk-SK" sz="2800" b="1" i="1" dirty="0" err="1" smtClean="0"/>
              <a:t>proudí</a:t>
            </a:r>
            <a:r>
              <a:rPr lang="sk-SK" sz="2800" b="1" i="1" dirty="0" smtClean="0"/>
              <a:t> </a:t>
            </a:r>
            <a:r>
              <a:rPr lang="sk-SK" sz="2800" b="1" i="1" dirty="0" err="1" smtClean="0"/>
              <a:t>ve</a:t>
            </a:r>
            <a:r>
              <a:rPr lang="sk-SK" sz="2800" b="1" i="1" dirty="0" smtClean="0"/>
              <a:t> </a:t>
            </a:r>
            <a:r>
              <a:rPr lang="sk-SK" sz="2800" b="1" i="1" dirty="0" err="1" smtClean="0"/>
              <a:t>směru</a:t>
            </a:r>
            <a:r>
              <a:rPr lang="sk-SK" sz="2800" b="1" i="1" dirty="0" smtClean="0"/>
              <a:t> zvoleného </a:t>
            </a:r>
            <a:r>
              <a:rPr lang="sk-SK" sz="2800" b="1" i="1" dirty="0" err="1" smtClean="0"/>
              <a:t>cíle</a:t>
            </a:r>
            <a:r>
              <a:rPr lang="sk-SK" sz="2800" b="1" i="1" dirty="0" smtClean="0"/>
              <a:t>.“ </a:t>
            </a:r>
            <a:r>
              <a:rPr lang="sk-SK" sz="2800" dirty="0" smtClean="0"/>
              <a:t>(</a:t>
            </a:r>
            <a:r>
              <a:rPr lang="sk-SK" sz="2800" dirty="0" err="1" smtClean="0"/>
              <a:t>Erich</a:t>
            </a:r>
            <a:r>
              <a:rPr lang="sk-SK" sz="2800" dirty="0" smtClean="0"/>
              <a:t> </a:t>
            </a:r>
            <a:r>
              <a:rPr lang="sk-SK" sz="2800" dirty="0" err="1" smtClean="0"/>
              <a:t>Fromm</a:t>
            </a:r>
            <a:r>
              <a:rPr lang="sk-SK" sz="2800" dirty="0" smtClean="0"/>
              <a:t>, psychológ) </a:t>
            </a:r>
          </a:p>
          <a:p>
            <a:pPr>
              <a:spcBef>
                <a:spcPts val="1200"/>
              </a:spcBef>
            </a:pPr>
            <a:r>
              <a:rPr lang="sk-SK" sz="2800" b="1" i="1" dirty="0" smtClean="0"/>
              <a:t>„</a:t>
            </a:r>
            <a:r>
              <a:rPr lang="sk-SK" sz="2800" b="1" i="1" dirty="0" err="1" smtClean="0"/>
              <a:t>Lidé</a:t>
            </a:r>
            <a:r>
              <a:rPr lang="sk-SK" sz="2800" b="1" i="1" dirty="0" smtClean="0"/>
              <a:t> </a:t>
            </a:r>
            <a:r>
              <a:rPr lang="sk-SK" sz="2800" b="1" i="1" dirty="0" err="1" smtClean="0"/>
              <a:t>se</a:t>
            </a:r>
            <a:r>
              <a:rPr lang="sk-SK" sz="2800" b="1" i="1" dirty="0" smtClean="0"/>
              <a:t> </a:t>
            </a:r>
            <a:r>
              <a:rPr lang="sk-SK" sz="2800" b="1" i="1" dirty="0" err="1" smtClean="0"/>
              <a:t>dokáží</a:t>
            </a:r>
            <a:r>
              <a:rPr lang="sk-SK" sz="2800" b="1" i="1" dirty="0" smtClean="0"/>
              <a:t> </a:t>
            </a:r>
            <a:r>
              <a:rPr lang="sk-SK" sz="2800" b="1" i="1" dirty="0" err="1" smtClean="0"/>
              <a:t>soustředit</a:t>
            </a:r>
            <a:r>
              <a:rPr lang="sk-SK" sz="2800" b="1" i="1" dirty="0" smtClean="0"/>
              <a:t> v danou chvíli </a:t>
            </a:r>
            <a:r>
              <a:rPr lang="sk-SK" sz="2800" b="1" i="1" dirty="0" err="1" smtClean="0">
                <a:solidFill>
                  <a:srgbClr val="FF0000"/>
                </a:solidFill>
              </a:rPr>
              <a:t>pouze</a:t>
            </a:r>
            <a:r>
              <a:rPr lang="sk-SK" sz="2800" b="1" i="1" dirty="0" smtClean="0">
                <a:solidFill>
                  <a:srgbClr val="FF0000"/>
                </a:solidFill>
              </a:rPr>
              <a:t> na jednu </a:t>
            </a:r>
            <a:r>
              <a:rPr lang="sk-SK" sz="2800" b="1" i="1" dirty="0" err="1" smtClean="0">
                <a:solidFill>
                  <a:srgbClr val="FF0000"/>
                </a:solidFill>
              </a:rPr>
              <a:t>věc</a:t>
            </a:r>
            <a:r>
              <a:rPr lang="sk-SK" sz="2800" b="1" i="1" dirty="0" smtClean="0">
                <a:solidFill>
                  <a:srgbClr val="FF0000"/>
                </a:solidFill>
              </a:rPr>
              <a:t> </a:t>
            </a:r>
            <a:r>
              <a:rPr lang="sk-SK" sz="2800" b="1" i="1" dirty="0" smtClean="0"/>
              <a:t>(nebo v </a:t>
            </a:r>
            <a:r>
              <a:rPr lang="sk-SK" sz="2800" b="1" i="1" dirty="0" err="1" smtClean="0"/>
              <a:t>nejlepším</a:t>
            </a:r>
            <a:r>
              <a:rPr lang="sk-SK" sz="2800" b="1" i="1" dirty="0" smtClean="0"/>
              <a:t> </a:t>
            </a:r>
            <a:r>
              <a:rPr lang="sk-SK" sz="2800" b="1" i="1" dirty="0" err="1" smtClean="0"/>
              <a:t>případě</a:t>
            </a:r>
            <a:r>
              <a:rPr lang="sk-SK" sz="2800" b="1" i="1" dirty="0" smtClean="0"/>
              <a:t> na </a:t>
            </a:r>
            <a:r>
              <a:rPr lang="sk-SK" sz="2800" b="1" i="1" dirty="0" err="1" smtClean="0"/>
              <a:t>několik</a:t>
            </a:r>
            <a:r>
              <a:rPr lang="sk-SK" sz="2800" b="1" i="1" dirty="0" smtClean="0"/>
              <a:t> málo </a:t>
            </a:r>
            <a:r>
              <a:rPr lang="sk-SK" sz="2800" b="1" i="1" dirty="0" err="1" smtClean="0"/>
              <a:t>věcí</a:t>
            </a:r>
            <a:r>
              <a:rPr lang="sk-SK" sz="2800" b="1" i="1" dirty="0" smtClean="0"/>
              <a:t>), </a:t>
            </a:r>
            <a:r>
              <a:rPr lang="sk-SK" sz="2800" b="1" i="1" dirty="0" err="1" smtClean="0"/>
              <a:t>pokud</a:t>
            </a:r>
            <a:r>
              <a:rPr lang="sk-SK" sz="2800" b="1" i="1" dirty="0" smtClean="0"/>
              <a:t> </a:t>
            </a:r>
            <a:r>
              <a:rPr lang="sk-SK" sz="2800" b="1" i="1" dirty="0" err="1" smtClean="0"/>
              <a:t>jí</a:t>
            </a:r>
            <a:r>
              <a:rPr lang="sk-SK" sz="2800" b="1" i="1" dirty="0" smtClean="0"/>
              <a:t> (je) </a:t>
            </a:r>
            <a:r>
              <a:rPr lang="sk-SK" sz="2800" b="1" i="1" dirty="0" err="1" smtClean="0"/>
              <a:t>mají</a:t>
            </a:r>
            <a:r>
              <a:rPr lang="sk-SK" sz="2800" b="1" i="1" dirty="0" smtClean="0"/>
              <a:t> </a:t>
            </a:r>
            <a:r>
              <a:rPr lang="sk-SK" sz="2800" b="1" i="1" dirty="0" err="1" smtClean="0"/>
              <a:t>dělat</a:t>
            </a:r>
            <a:r>
              <a:rPr lang="sk-SK" sz="2800" b="1" i="1" dirty="0" smtClean="0"/>
              <a:t> </a:t>
            </a:r>
            <a:r>
              <a:rPr lang="sk-SK" sz="2800" b="1" i="1" dirty="0" err="1" smtClean="0"/>
              <a:t>výjimečně</a:t>
            </a:r>
            <a:r>
              <a:rPr lang="sk-SK" sz="2800" b="1" i="1" dirty="0" smtClean="0"/>
              <a:t> </a:t>
            </a:r>
            <a:r>
              <a:rPr lang="sk-SK" sz="2800" b="1" i="1" dirty="0" err="1" smtClean="0"/>
              <a:t>dobře</a:t>
            </a:r>
            <a:r>
              <a:rPr lang="sk-SK" sz="2800" b="1" i="1" dirty="0" smtClean="0"/>
              <a:t>.“ </a:t>
            </a:r>
            <a:r>
              <a:rPr lang="sk-SK" sz="2800" dirty="0" smtClean="0"/>
              <a:t>(</a:t>
            </a:r>
            <a:r>
              <a:rPr lang="sk-SK" sz="2800" dirty="0" err="1" smtClean="0"/>
              <a:t>Stephen</a:t>
            </a:r>
            <a:r>
              <a:rPr lang="sk-SK" sz="2800" dirty="0" smtClean="0"/>
              <a:t> </a:t>
            </a:r>
            <a:r>
              <a:rPr lang="sk-SK" sz="2800" dirty="0" err="1" smtClean="0"/>
              <a:t>Covey</a:t>
            </a:r>
            <a:r>
              <a:rPr lang="sk-SK" sz="2800" dirty="0" smtClean="0"/>
              <a:t>)</a:t>
            </a:r>
            <a:endParaRPr lang="sk-SK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2) BYŤ sa dá len na 100%</a:t>
            </a:r>
            <a:endParaRPr lang="sk-SK" sz="4800" b="1" dirty="0">
              <a:solidFill>
                <a:srgbClr val="663300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285720" y="1000108"/>
            <a:ext cx="850112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3600" b="1" dirty="0" smtClean="0"/>
              <a:t>„</a:t>
            </a:r>
            <a:r>
              <a:rPr lang="x-none" sz="3600" b="1" i="1" smtClean="0">
                <a:solidFill>
                  <a:srgbClr val="FF0000"/>
                </a:solidFill>
              </a:rPr>
              <a:t>máte odložiť starého človeka s predošlým spôsobom života</a:t>
            </a:r>
            <a:r>
              <a:rPr lang="x-none" sz="3600" b="1" i="1" smtClean="0"/>
              <a:t>, ktorý sa ženie za klamnými žiadosťami do skazy, </a:t>
            </a:r>
            <a:r>
              <a:rPr lang="en-US" sz="3600" b="1" i="1" baseline="30000" dirty="0" smtClean="0"/>
              <a:t>23</a:t>
            </a:r>
            <a:r>
              <a:rPr lang="x-none" sz="3600" b="1" i="1" smtClean="0"/>
              <a:t> a obnovovať sa duchovne premenou zmýšľania, </a:t>
            </a:r>
            <a:r>
              <a:rPr lang="en-US" sz="3600" b="1" i="1" baseline="30000" dirty="0" smtClean="0"/>
              <a:t>24</a:t>
            </a:r>
            <a:r>
              <a:rPr lang="en-US" sz="3600" b="1" i="1" dirty="0" smtClean="0"/>
              <a:t> </a:t>
            </a:r>
            <a:r>
              <a:rPr lang="x-none" sz="3600" b="1" i="1" smtClean="0">
                <a:solidFill>
                  <a:srgbClr val="FF0000"/>
                </a:solidFill>
              </a:rPr>
              <a:t>obliecť si nového človeka, ktorý je stvorený podľa Boha</a:t>
            </a:r>
            <a:r>
              <a:rPr lang="x-none" sz="3600" b="1" i="1" smtClean="0"/>
              <a:t> v spravodlivosti a pravej </a:t>
            </a:r>
            <a:r>
              <a:rPr lang="x-none" sz="3600" b="1" i="1" smtClean="0"/>
              <a:t>svätosti</a:t>
            </a:r>
            <a:r>
              <a:rPr lang="x-none" sz="3600" b="1" smtClean="0"/>
              <a:t>.</a:t>
            </a:r>
            <a:r>
              <a:rPr lang="sk-SK" sz="3600" b="1" dirty="0" smtClean="0"/>
              <a:t>“</a:t>
            </a:r>
            <a:r>
              <a:rPr lang="en-US" sz="3600" b="1" dirty="0" smtClean="0"/>
              <a:t> </a:t>
            </a:r>
            <a:endParaRPr lang="sk-SK" sz="3600" b="1" dirty="0" smtClean="0"/>
          </a:p>
          <a:p>
            <a:pPr>
              <a:spcBef>
                <a:spcPts val="1200"/>
              </a:spcBef>
            </a:pPr>
            <a:r>
              <a:rPr lang="en-US" sz="3600" b="1" dirty="0" smtClean="0"/>
              <a:t>(</a:t>
            </a:r>
            <a:r>
              <a:rPr lang="en-US" sz="3600" b="1" u="sng" dirty="0" smtClean="0"/>
              <a:t>E</a:t>
            </a:r>
            <a:r>
              <a:rPr lang="sk-SK" sz="3600" b="1" u="sng" dirty="0" smtClean="0"/>
              <a:t>f</a:t>
            </a:r>
            <a:r>
              <a:rPr lang="en-US" sz="3600" b="1" dirty="0" smtClean="0"/>
              <a:t> </a:t>
            </a:r>
            <a:r>
              <a:rPr lang="en-US" sz="3600" b="1" dirty="0" smtClean="0"/>
              <a:t>4</a:t>
            </a:r>
            <a:r>
              <a:rPr lang="sk-SK" sz="3600" b="1" dirty="0" smtClean="0"/>
              <a:t>,</a:t>
            </a:r>
            <a:r>
              <a:rPr lang="en-US" sz="3600" b="1" dirty="0" smtClean="0"/>
              <a:t>22-24</a:t>
            </a:r>
            <a:r>
              <a:rPr lang="en-US" sz="3600" b="1" dirty="0" smtClean="0"/>
              <a:t> SSV)</a:t>
            </a:r>
            <a:endParaRPr lang="sk-SK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2) BYŤ sa dá len na 100%</a:t>
            </a:r>
            <a:endParaRPr lang="sk-SK" sz="4800" b="1" dirty="0">
              <a:solidFill>
                <a:srgbClr val="663300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285720" y="1000108"/>
            <a:ext cx="850112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2800" b="1" dirty="0" smtClean="0"/>
              <a:t>„</a:t>
            </a:r>
            <a:r>
              <a:rPr lang="en-US" sz="2800" b="1" i="1" baseline="30000" dirty="0" smtClean="0"/>
              <a:t>3</a:t>
            </a:r>
            <a:r>
              <a:rPr lang="x-none" sz="2800" b="1" i="1" smtClean="0"/>
              <a:t> Alebo neviete, že všetci, čo sme boli pokrstení v Kristovi Ježišovi, v jeho smrť sme boli pokrstení? </a:t>
            </a:r>
            <a:r>
              <a:rPr lang="en-US" sz="2800" b="1" i="1" baseline="30000" dirty="0" smtClean="0"/>
              <a:t>4</a:t>
            </a:r>
            <a:r>
              <a:rPr lang="en-US" sz="2800" b="1" i="1" dirty="0" smtClean="0"/>
              <a:t> </a:t>
            </a:r>
            <a:r>
              <a:rPr lang="x-none" sz="2800" b="1" i="1" smtClean="0">
                <a:solidFill>
                  <a:srgbClr val="FF0000"/>
                </a:solidFill>
              </a:rPr>
              <a:t>Krstom sme teda s ním boli pochovaní </a:t>
            </a:r>
            <a:r>
              <a:rPr lang="x-none" sz="2800" b="1" i="1" smtClean="0"/>
              <a:t>v smrť, aby sme tak, ako bol Kristus vzkriesený z mŕtvych Otcovou slávou, aj my </a:t>
            </a:r>
            <a:r>
              <a:rPr lang="x-none" sz="2800" b="1" i="1" smtClean="0">
                <a:solidFill>
                  <a:srgbClr val="FF0000"/>
                </a:solidFill>
              </a:rPr>
              <a:t>žili novým životom</a:t>
            </a:r>
            <a:r>
              <a:rPr lang="x-none" sz="2800" b="1" i="1" smtClean="0"/>
              <a:t>. </a:t>
            </a:r>
            <a:r>
              <a:rPr lang="en-US" sz="2800" b="1" i="1" baseline="30000" dirty="0" smtClean="0"/>
              <a:t>5</a:t>
            </a:r>
            <a:r>
              <a:rPr lang="x-none" sz="2800" b="1" i="1" smtClean="0"/>
              <a:t> Lebo ak sme s ním zrástli a stali sa mu podobnými v smrti, tak mu budeme podobní aj v zmŕtvychvstaní. </a:t>
            </a:r>
            <a:r>
              <a:rPr lang="en-US" sz="2800" b="1" i="1" baseline="30000" dirty="0" smtClean="0"/>
              <a:t>6</a:t>
            </a:r>
            <a:r>
              <a:rPr lang="x-none" sz="2800" b="1" i="1" smtClean="0"/>
              <a:t> Veď vieme, že </a:t>
            </a:r>
            <a:r>
              <a:rPr lang="x-none" sz="2800" b="1" i="1" smtClean="0">
                <a:solidFill>
                  <a:srgbClr val="FF0000"/>
                </a:solidFill>
              </a:rPr>
              <a:t>náš starý človek bol s ním ukrižovaný, aby bolo hriešne telo</a:t>
            </a:r>
            <a:r>
              <a:rPr lang="sk-SK" sz="2800" b="1" i="1" dirty="0" smtClean="0"/>
              <a:t> (= starý človek)</a:t>
            </a:r>
            <a:r>
              <a:rPr lang="x-none" sz="2800" b="1" i="1" smtClean="0"/>
              <a:t> </a:t>
            </a:r>
            <a:r>
              <a:rPr lang="x-none" sz="2800" b="1" i="1" smtClean="0">
                <a:solidFill>
                  <a:srgbClr val="FF0000"/>
                </a:solidFill>
              </a:rPr>
              <a:t>zničené</a:t>
            </a:r>
            <a:r>
              <a:rPr lang="x-none" sz="2800" b="1" i="1" smtClean="0"/>
              <a:t>, aby sme už neotročili hriechu. </a:t>
            </a:r>
            <a:r>
              <a:rPr lang="en-US" sz="2800" b="1" i="1" baseline="30000" dirty="0" smtClean="0"/>
              <a:t>7</a:t>
            </a:r>
            <a:r>
              <a:rPr lang="x-none" sz="2800" b="1" i="1" smtClean="0"/>
              <a:t> Lebo </a:t>
            </a:r>
            <a:r>
              <a:rPr lang="x-none" sz="2800" b="1" i="1" smtClean="0">
                <a:solidFill>
                  <a:srgbClr val="FF0000"/>
                </a:solidFill>
              </a:rPr>
              <a:t>kto zomrel</a:t>
            </a:r>
            <a:r>
              <a:rPr lang="x-none" sz="2800" b="1" i="1" smtClean="0"/>
              <a:t>, </a:t>
            </a:r>
            <a:r>
              <a:rPr lang="x-none" sz="2800" b="1" i="1" smtClean="0">
                <a:solidFill>
                  <a:srgbClr val="FF0000"/>
                </a:solidFill>
              </a:rPr>
              <a:t>je ospravedlnený od hriechu</a:t>
            </a:r>
            <a:r>
              <a:rPr lang="x-none" sz="2800" b="1" i="1" smtClean="0"/>
              <a:t>. </a:t>
            </a:r>
            <a:endParaRPr lang="sk-SK" sz="2800" b="1" i="1" dirty="0" smtClean="0"/>
          </a:p>
          <a:p>
            <a:pPr>
              <a:spcBef>
                <a:spcPts val="1200"/>
              </a:spcBef>
            </a:pPr>
            <a:r>
              <a:rPr lang="en-US" sz="2800" b="1" dirty="0" smtClean="0"/>
              <a:t>(</a:t>
            </a:r>
            <a:r>
              <a:rPr lang="en-US" sz="2800" b="1" u="sng" dirty="0" smtClean="0"/>
              <a:t>R</a:t>
            </a:r>
            <a:r>
              <a:rPr lang="sk-SK" sz="2800" b="1" u="sng" dirty="0" smtClean="0"/>
              <a:t>i</a:t>
            </a:r>
            <a:r>
              <a:rPr lang="en-US" sz="2800" b="1" u="sng" dirty="0" smtClean="0"/>
              <a:t>m</a:t>
            </a:r>
            <a:r>
              <a:rPr lang="en-US" sz="2800" b="1" dirty="0" smtClean="0"/>
              <a:t> </a:t>
            </a:r>
            <a:r>
              <a:rPr lang="en-US" sz="2800" b="1" dirty="0" smtClean="0"/>
              <a:t>6</a:t>
            </a:r>
            <a:r>
              <a:rPr lang="sk-SK" sz="2800" b="1" dirty="0" smtClean="0"/>
              <a:t>,</a:t>
            </a:r>
            <a:r>
              <a:rPr lang="en-US" sz="2800" b="1" dirty="0" smtClean="0"/>
              <a:t>3-7</a:t>
            </a:r>
            <a:r>
              <a:rPr lang="en-US" sz="2800" b="1" dirty="0" smtClean="0"/>
              <a:t> SSV)</a:t>
            </a:r>
            <a:r>
              <a:rPr lang="sk-SK" sz="2800" b="1" dirty="0" smtClean="0"/>
              <a:t>“</a:t>
            </a:r>
            <a:endParaRPr lang="sk-SK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AKO SA JA ZBOŽŠTÍM?</a:t>
            </a:r>
            <a:endParaRPr lang="sk-SK" sz="4800" b="1" dirty="0">
              <a:solidFill>
                <a:srgbClr val="663300"/>
              </a:solidFill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285720" y="1000108"/>
            <a:ext cx="6500858" cy="5543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200660" algn="l"/>
              </a:tabLst>
            </a:pPr>
            <a:r>
              <a:rPr lang="sk-SK" sz="2800" b="1" dirty="0" smtClean="0">
                <a:ea typeface="Times New Roman"/>
              </a:rPr>
              <a:t>Napíš si svoj </a:t>
            </a:r>
            <a:r>
              <a:rPr lang="sk-SK" sz="2800" b="1" dirty="0" smtClean="0">
                <a:solidFill>
                  <a:srgbClr val="FF0000"/>
                </a:solidFill>
                <a:ea typeface="Times New Roman"/>
              </a:rPr>
              <a:t>cieľ</a:t>
            </a:r>
            <a:r>
              <a:rPr lang="sk-SK" sz="2800" b="1" dirty="0" smtClean="0">
                <a:ea typeface="Times New Roman"/>
              </a:rPr>
              <a:t>!</a:t>
            </a:r>
            <a:endParaRPr lang="sk-SK" sz="5400" dirty="0" smtClean="0">
              <a:ea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200660" algn="l"/>
              </a:tabLst>
            </a:pPr>
            <a:r>
              <a:rPr lang="sk-SK" sz="2800" b="1" dirty="0" smtClean="0">
                <a:ea typeface="Times New Roman"/>
              </a:rPr>
              <a:t>Napíš zoznam </a:t>
            </a:r>
            <a:r>
              <a:rPr lang="sk-SK" sz="2800" b="1" dirty="0" err="1" smtClean="0">
                <a:solidFill>
                  <a:srgbClr val="FF0000"/>
                </a:solidFill>
                <a:ea typeface="Times New Roman"/>
              </a:rPr>
              <a:t>benefitov</a:t>
            </a:r>
            <a:r>
              <a:rPr lang="sk-SK" sz="2800" b="1" dirty="0" smtClean="0">
                <a:ea typeface="Times New Roman"/>
              </a:rPr>
              <a:t> …</a:t>
            </a:r>
            <a:endParaRPr lang="sk-SK" sz="5400" dirty="0" smtClean="0">
              <a:ea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200660" algn="l"/>
              </a:tabLst>
            </a:pPr>
            <a:r>
              <a:rPr lang="sk-SK" sz="2800" b="1" dirty="0" smtClean="0">
                <a:ea typeface="Times New Roman"/>
              </a:rPr>
              <a:t>Napíš zoznam </a:t>
            </a:r>
            <a:r>
              <a:rPr lang="sk-SK" sz="2800" b="1" dirty="0" smtClean="0">
                <a:solidFill>
                  <a:srgbClr val="FF0000"/>
                </a:solidFill>
                <a:ea typeface="Times New Roman"/>
              </a:rPr>
              <a:t>prekážok</a:t>
            </a:r>
            <a:r>
              <a:rPr lang="sk-SK" sz="2800" b="1" dirty="0" smtClean="0">
                <a:ea typeface="Times New Roman"/>
              </a:rPr>
              <a:t> …</a:t>
            </a:r>
            <a:endParaRPr lang="sk-SK" sz="5400" dirty="0" smtClean="0">
              <a:ea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200660" algn="l"/>
              </a:tabLst>
            </a:pPr>
            <a:r>
              <a:rPr lang="sk-SK" sz="2800" b="1" dirty="0" smtClean="0">
                <a:ea typeface="Times New Roman"/>
              </a:rPr>
              <a:t>Napíš </a:t>
            </a:r>
            <a:r>
              <a:rPr lang="sk-SK" sz="2800" b="1" dirty="0" smtClean="0">
                <a:ea typeface="Times New Roman"/>
              </a:rPr>
              <a:t>zoznam užitočných </a:t>
            </a:r>
            <a:r>
              <a:rPr lang="sk-SK" sz="2800" b="1" dirty="0" smtClean="0">
                <a:solidFill>
                  <a:srgbClr val="FF0000"/>
                </a:solidFill>
                <a:ea typeface="Times New Roman"/>
              </a:rPr>
              <a:t>ľudí</a:t>
            </a:r>
            <a:r>
              <a:rPr lang="sk-SK" sz="2800" b="1" dirty="0" smtClean="0">
                <a:ea typeface="Times New Roman"/>
              </a:rPr>
              <a:t> </a:t>
            </a:r>
            <a:r>
              <a:rPr lang="sk-SK" sz="2800" b="1" dirty="0" smtClean="0">
                <a:ea typeface="Times New Roman"/>
              </a:rPr>
              <a:t>…</a:t>
            </a:r>
            <a:endParaRPr lang="sk-SK" sz="5400" dirty="0" smtClean="0">
              <a:ea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200660" algn="l"/>
              </a:tabLst>
            </a:pPr>
            <a:r>
              <a:rPr lang="sk-SK" sz="2800" b="1" dirty="0" smtClean="0">
                <a:ea typeface="Times New Roman"/>
              </a:rPr>
              <a:t>Napíš zoznam </a:t>
            </a:r>
            <a:r>
              <a:rPr lang="sk-SK" sz="2800" b="1" dirty="0" smtClean="0">
                <a:solidFill>
                  <a:srgbClr val="FF0000"/>
                </a:solidFill>
                <a:ea typeface="Times New Roman"/>
              </a:rPr>
              <a:t>zručností</a:t>
            </a:r>
            <a:r>
              <a:rPr lang="sk-SK" sz="2800" b="1" dirty="0" smtClean="0">
                <a:ea typeface="Times New Roman"/>
              </a:rPr>
              <a:t>, a vedomostí…</a:t>
            </a:r>
            <a:endParaRPr lang="sk-SK" sz="5400" dirty="0" smtClean="0">
              <a:ea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200660" algn="l"/>
              </a:tabLst>
            </a:pPr>
            <a:r>
              <a:rPr lang="sk-SK" sz="2800" b="1" dirty="0" smtClean="0">
                <a:ea typeface="Times New Roman"/>
              </a:rPr>
              <a:t>Vypracuj si presný plán – </a:t>
            </a:r>
            <a:r>
              <a:rPr lang="sk-SK" sz="2800" b="1" dirty="0" smtClean="0">
                <a:solidFill>
                  <a:srgbClr val="FF0000"/>
                </a:solidFill>
                <a:ea typeface="Times New Roman"/>
              </a:rPr>
              <a:t>postupnosť</a:t>
            </a:r>
            <a:r>
              <a:rPr lang="sk-SK" sz="2800" b="1" dirty="0" smtClean="0">
                <a:ea typeface="Times New Roman"/>
              </a:rPr>
              <a:t> krokov…</a:t>
            </a:r>
            <a:endParaRPr lang="sk-SK" sz="5400" dirty="0" smtClean="0">
              <a:ea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200660" algn="l"/>
              </a:tabLst>
            </a:pPr>
            <a:r>
              <a:rPr lang="sk-SK" sz="2800" b="1" dirty="0" smtClean="0">
                <a:ea typeface="Times New Roman"/>
              </a:rPr>
              <a:t>Priraď k nemu časový </a:t>
            </a:r>
            <a:r>
              <a:rPr lang="sk-SK" sz="2800" b="1" dirty="0" smtClean="0">
                <a:solidFill>
                  <a:srgbClr val="FF0000"/>
                </a:solidFill>
                <a:ea typeface="Times New Roman"/>
              </a:rPr>
              <a:t>harmonogram</a:t>
            </a:r>
            <a:r>
              <a:rPr lang="sk-SK" sz="2800" b="1" dirty="0" smtClean="0">
                <a:ea typeface="Times New Roman"/>
              </a:rPr>
              <a:t> a urči, dokedy svoj cieľ dosiahneš…</a:t>
            </a:r>
            <a:endParaRPr lang="sk-SK" sz="5400" dirty="0" smtClean="0">
              <a:ea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200660" algn="l"/>
              </a:tabLst>
            </a:pPr>
            <a:r>
              <a:rPr lang="sk-SK" sz="2800" b="1" dirty="0" smtClean="0">
                <a:ea typeface="Times New Roman"/>
              </a:rPr>
              <a:t>Pravidelne </a:t>
            </a:r>
            <a:r>
              <a:rPr lang="sk-SK" sz="2800" b="1" dirty="0" smtClean="0">
                <a:solidFill>
                  <a:srgbClr val="FF0000"/>
                </a:solidFill>
                <a:ea typeface="Times New Roman"/>
              </a:rPr>
              <a:t>kontroluj</a:t>
            </a:r>
            <a:r>
              <a:rPr lang="sk-SK" sz="2800" b="1" dirty="0" smtClean="0">
                <a:ea typeface="Times New Roman"/>
              </a:rPr>
              <a:t> svoje napredovanie k cieľu…</a:t>
            </a:r>
            <a:endParaRPr lang="sk-SK" sz="5400" dirty="0" smtClean="0">
              <a:ea typeface="Times New Roman"/>
            </a:endParaRPr>
          </a:p>
        </p:txBody>
      </p:sp>
      <p:pic>
        <p:nvPicPr>
          <p:cNvPr id="11" name="Obrázok 10" descr="HolkaZrkadlo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215074" y="789070"/>
            <a:ext cx="2747236" cy="6068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JEDEN CIEĽ</a:t>
            </a:r>
            <a:endParaRPr lang="sk-SK" sz="4800" b="1" dirty="0">
              <a:solidFill>
                <a:srgbClr val="663300"/>
              </a:solidFill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785786" y="2285992"/>
            <a:ext cx="52864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6000" b="1" dirty="0" smtClean="0"/>
              <a:t>PLATÍ TO AJ V </a:t>
            </a:r>
            <a:r>
              <a:rPr lang="sk-SK" sz="6000" b="1" dirty="0" smtClean="0">
                <a:solidFill>
                  <a:srgbClr val="FF0000"/>
                </a:solidFill>
              </a:rPr>
              <a:t>KRESŤANSTVE</a:t>
            </a:r>
            <a:r>
              <a:rPr lang="sk-SK" sz="6000" b="1" dirty="0" smtClean="0"/>
              <a:t>?</a:t>
            </a:r>
            <a:endParaRPr lang="sk-SK" sz="6000" b="1" dirty="0" smtClean="0"/>
          </a:p>
        </p:txBody>
      </p:sp>
      <p:pic>
        <p:nvPicPr>
          <p:cNvPr id="12" name="Obrázok 11" descr="KrizJantarovy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357950" y="1142984"/>
            <a:ext cx="2451824" cy="3429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JEDEN CIEĽ V KRESŤANSTVE</a:t>
            </a:r>
            <a:endParaRPr lang="sk-SK" sz="4800" b="1" dirty="0">
              <a:solidFill>
                <a:srgbClr val="663300"/>
              </a:solidFill>
            </a:endParaRPr>
          </a:p>
        </p:txBody>
      </p:sp>
      <p:pic>
        <p:nvPicPr>
          <p:cNvPr id="12" name="Obrázok 11" descr="KrizJantarovy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357950" y="1142984"/>
            <a:ext cx="2451824" cy="3429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BlokTextu 8"/>
          <p:cNvSpPr txBox="1"/>
          <p:nvPr/>
        </p:nvSpPr>
        <p:spPr>
          <a:xfrm>
            <a:off x="500034" y="1500174"/>
            <a:ext cx="564360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3200" b="1" i="1" dirty="0" smtClean="0"/>
              <a:t>„Budete ma hľadať a nájdete ma; </a:t>
            </a:r>
            <a:r>
              <a:rPr lang="sk-SK" sz="3200" b="1" i="1" dirty="0" smtClean="0">
                <a:solidFill>
                  <a:srgbClr val="FF0000"/>
                </a:solidFill>
              </a:rPr>
              <a:t>ak ma budete hľadať celým svojím srdcom</a:t>
            </a:r>
            <a:r>
              <a:rPr lang="sk-SK" sz="3200" b="1" i="1" dirty="0" smtClean="0"/>
              <a:t>, </a:t>
            </a:r>
            <a:r>
              <a:rPr lang="sk-SK" sz="3200" b="1" i="1" dirty="0" smtClean="0"/>
              <a:t>dám </a:t>
            </a:r>
            <a:r>
              <a:rPr lang="sk-SK" sz="3200" b="1" i="1" dirty="0" smtClean="0"/>
              <a:t>sa vám nájsť - hovorí Pán </a:t>
            </a:r>
            <a:endParaRPr lang="sk-SK" sz="3200" b="1" i="1" dirty="0" smtClean="0"/>
          </a:p>
          <a:p>
            <a:pPr>
              <a:spcBef>
                <a:spcPts val="1200"/>
              </a:spcBef>
            </a:pPr>
            <a:r>
              <a:rPr lang="sk-SK" sz="3200" b="1" i="1" dirty="0" smtClean="0"/>
              <a:t>(</a:t>
            </a:r>
            <a:r>
              <a:rPr lang="sk-SK" sz="3200" b="1" i="1" dirty="0" smtClean="0"/>
              <a:t>Jer </a:t>
            </a:r>
            <a:r>
              <a:rPr lang="sk-SK" sz="3200" b="1" i="1" dirty="0" smtClean="0"/>
              <a:t>29,13-14</a:t>
            </a:r>
            <a:r>
              <a:rPr lang="sk-SK" sz="3200" b="1" i="1" dirty="0" smtClean="0"/>
              <a:t> SSV)“</a:t>
            </a:r>
            <a:endParaRPr lang="sk-SK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JEDEN CIEĽ V KRESŤANSTVE</a:t>
            </a:r>
            <a:endParaRPr lang="sk-SK" sz="4800" b="1" dirty="0">
              <a:solidFill>
                <a:srgbClr val="663300"/>
              </a:solidFill>
            </a:endParaRPr>
          </a:p>
        </p:txBody>
      </p:sp>
      <p:pic>
        <p:nvPicPr>
          <p:cNvPr id="12" name="Obrázok 11" descr="KrizJantarovy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357950" y="1142984"/>
            <a:ext cx="2451824" cy="3429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BlokTextu 8"/>
          <p:cNvSpPr txBox="1"/>
          <p:nvPr/>
        </p:nvSpPr>
        <p:spPr>
          <a:xfrm>
            <a:off x="500034" y="1500174"/>
            <a:ext cx="564360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3200" b="1" i="1" dirty="0" smtClean="0"/>
              <a:t>„</a:t>
            </a:r>
            <a:r>
              <a:rPr lang="sk-SK" sz="3200" b="1" i="1" dirty="0" smtClean="0">
                <a:solidFill>
                  <a:srgbClr val="FF0000"/>
                </a:solidFill>
              </a:rPr>
              <a:t>Nik nemôže slúžiť dvom pánom</a:t>
            </a:r>
            <a:r>
              <a:rPr lang="sk-SK" sz="3200" b="1" i="1" dirty="0" smtClean="0"/>
              <a:t>; pretože buď jedného bude nenávidieť a druhého milovať, alebo jedného sa bude pridŕžať a druhým bude opovrhovať.“ </a:t>
            </a:r>
            <a:endParaRPr lang="sk-SK" sz="3200" b="1" i="1" dirty="0" smtClean="0"/>
          </a:p>
          <a:p>
            <a:pPr>
              <a:spcBef>
                <a:spcPts val="1200"/>
              </a:spcBef>
            </a:pPr>
            <a:r>
              <a:rPr lang="sk-SK" sz="3200" b="1" i="1" dirty="0" smtClean="0"/>
              <a:t>(</a:t>
            </a:r>
            <a:r>
              <a:rPr lang="sk-SK" sz="3200" b="1" i="1" dirty="0" err="1" smtClean="0"/>
              <a:t>Mt</a:t>
            </a:r>
            <a:r>
              <a:rPr lang="sk-SK" sz="3200" b="1" i="1" dirty="0" smtClean="0"/>
              <a:t> 6,24 SSV)</a:t>
            </a:r>
            <a:endParaRPr lang="sk-SK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JEDEN CIEĽ V KRESŤANSTVE</a:t>
            </a:r>
            <a:endParaRPr lang="sk-SK" sz="4800" b="1" dirty="0">
              <a:solidFill>
                <a:srgbClr val="663300"/>
              </a:solidFill>
            </a:endParaRPr>
          </a:p>
        </p:txBody>
      </p:sp>
      <p:pic>
        <p:nvPicPr>
          <p:cNvPr id="12" name="Obrázok 11" descr="KrizJantarovy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357950" y="1142984"/>
            <a:ext cx="2451824" cy="3429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BlokTextu 8"/>
          <p:cNvSpPr txBox="1"/>
          <p:nvPr/>
        </p:nvSpPr>
        <p:spPr>
          <a:xfrm>
            <a:off x="500034" y="1500174"/>
            <a:ext cx="564360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3200" b="1" i="1" dirty="0" smtClean="0"/>
              <a:t>„Taký človek </a:t>
            </a:r>
            <a:r>
              <a:rPr lang="sk-SK" sz="3200" b="1" i="1" dirty="0" smtClean="0">
                <a:solidFill>
                  <a:srgbClr val="FF0000"/>
                </a:solidFill>
              </a:rPr>
              <a:t>nech sa nenazdáva, že dostane niečo od Pána; - muž s rozpoltenou mysľou</a:t>
            </a:r>
            <a:r>
              <a:rPr lang="sk-SK" sz="3200" b="1" i="1" dirty="0" smtClean="0"/>
              <a:t>, nestály vo všetkom svojom počínaní. … očistite si srdcia, vy, čo máte rozpoltenú myseľ.“  </a:t>
            </a:r>
            <a:endParaRPr lang="sk-SK" sz="3200" b="1" i="1" dirty="0" smtClean="0"/>
          </a:p>
          <a:p>
            <a:pPr>
              <a:spcBef>
                <a:spcPts val="1200"/>
              </a:spcBef>
            </a:pPr>
            <a:r>
              <a:rPr lang="sk-SK" sz="3200" b="1" i="1" dirty="0" smtClean="0"/>
              <a:t>(</a:t>
            </a:r>
            <a:r>
              <a:rPr lang="sk-SK" sz="3200" b="1" i="1" dirty="0" smtClean="0"/>
              <a:t>Jak 1,7-8; 4,8 SSV)</a:t>
            </a:r>
            <a:endParaRPr lang="sk-SK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JEDEN CIEĽ V KRESŤANSTVE</a:t>
            </a:r>
            <a:endParaRPr lang="sk-SK" sz="4800" b="1" dirty="0">
              <a:solidFill>
                <a:srgbClr val="663300"/>
              </a:solidFill>
            </a:endParaRPr>
          </a:p>
        </p:txBody>
      </p:sp>
      <p:pic>
        <p:nvPicPr>
          <p:cNvPr id="12" name="Obrázok 11" descr="KrizJantarovy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357950" y="1142984"/>
            <a:ext cx="2451824" cy="3429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BlokTextu 8"/>
          <p:cNvSpPr txBox="1"/>
          <p:nvPr/>
        </p:nvSpPr>
        <p:spPr>
          <a:xfrm>
            <a:off x="500034" y="1500174"/>
            <a:ext cx="564360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3200" b="1" i="1" dirty="0" smtClean="0"/>
              <a:t>„</a:t>
            </a:r>
            <a:r>
              <a:rPr lang="en-US" sz="3200" b="1" i="1" baseline="30000" dirty="0" smtClean="0"/>
              <a:t>61</a:t>
            </a:r>
            <a:r>
              <a:rPr lang="x-none" sz="3200" b="1" i="1" smtClean="0"/>
              <a:t> Aj iný hovoril: "Pane, pôjdem za tebou, ale najprv mi dovoľ rozlúčiť sa s rodinou." </a:t>
            </a:r>
            <a:r>
              <a:rPr lang="en-US" sz="3200" b="1" i="1" baseline="30000" dirty="0" smtClean="0"/>
              <a:t>62</a:t>
            </a:r>
            <a:r>
              <a:rPr lang="x-none" sz="3200" b="1" i="1" smtClean="0"/>
              <a:t> Ježiš mu povedal: "</a:t>
            </a:r>
            <a:r>
              <a:rPr lang="x-none" sz="3200" b="1" i="1" smtClean="0">
                <a:solidFill>
                  <a:srgbClr val="FF0000"/>
                </a:solidFill>
              </a:rPr>
              <a:t>Kto položí ruku na pluh a obzerá sa späť, nie je súci pre Božie kráľovstvo</a:t>
            </a:r>
            <a:r>
              <a:rPr lang="x-none" sz="3200" b="1" i="1" smtClean="0"/>
              <a:t>."</a:t>
            </a:r>
            <a:r>
              <a:rPr lang="en-US" sz="3200" b="1" i="1" dirty="0" smtClean="0"/>
              <a:t> </a:t>
            </a:r>
            <a:endParaRPr lang="sk-SK" sz="3200" b="1" i="1" dirty="0" smtClean="0"/>
          </a:p>
          <a:p>
            <a:pPr>
              <a:spcBef>
                <a:spcPts val="1200"/>
              </a:spcBef>
            </a:pPr>
            <a:r>
              <a:rPr lang="en-US" sz="3200" b="1" i="1" dirty="0" smtClean="0"/>
              <a:t>(</a:t>
            </a:r>
            <a:r>
              <a:rPr lang="en-US" sz="3200" b="1" i="1" dirty="0" err="1" smtClean="0"/>
              <a:t>Lk</a:t>
            </a:r>
            <a:r>
              <a:rPr lang="en-US" sz="3200" b="1" i="1" dirty="0" smtClean="0"/>
              <a:t> </a:t>
            </a:r>
            <a:r>
              <a:rPr lang="en-US" sz="3200" b="1" i="1" dirty="0" smtClean="0"/>
              <a:t>9</a:t>
            </a:r>
            <a:r>
              <a:rPr lang="sk-SK" sz="3200" b="1" i="1" dirty="0" smtClean="0"/>
              <a:t>,</a:t>
            </a:r>
            <a:r>
              <a:rPr lang="en-US" sz="3200" b="1" i="1" dirty="0" smtClean="0"/>
              <a:t>61-62</a:t>
            </a:r>
            <a:r>
              <a:rPr lang="en-US" sz="3200" b="1" i="1" dirty="0" smtClean="0"/>
              <a:t> SSV)</a:t>
            </a:r>
            <a:r>
              <a:rPr lang="sk-SK" sz="3200" b="1" i="1" dirty="0" smtClean="0"/>
              <a:t>“</a:t>
            </a:r>
            <a:endParaRPr lang="sk-SK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JEDEN CIEĽ V KRESŤANSTVE</a:t>
            </a:r>
            <a:endParaRPr lang="sk-SK" sz="4800" b="1" dirty="0">
              <a:solidFill>
                <a:srgbClr val="663300"/>
              </a:solidFill>
            </a:endParaRPr>
          </a:p>
        </p:txBody>
      </p:sp>
      <p:pic>
        <p:nvPicPr>
          <p:cNvPr id="12" name="Obrázok 11" descr="KrizJantarovy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357950" y="1142984"/>
            <a:ext cx="2451824" cy="3429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BlokTextu 8"/>
          <p:cNvSpPr txBox="1"/>
          <p:nvPr/>
        </p:nvSpPr>
        <p:spPr>
          <a:xfrm>
            <a:off x="500034" y="928670"/>
            <a:ext cx="5643602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3200" b="1" i="1" dirty="0" smtClean="0"/>
              <a:t>„</a:t>
            </a:r>
            <a:r>
              <a:rPr lang="en-US" sz="3200" b="1" i="1" baseline="30000" dirty="0" smtClean="0"/>
              <a:t>44</a:t>
            </a:r>
            <a:r>
              <a:rPr lang="en-US" sz="3200" b="1" i="1" dirty="0" smtClean="0"/>
              <a:t> </a:t>
            </a:r>
            <a:r>
              <a:rPr lang="x-none" sz="3200" b="1" i="1" smtClean="0"/>
              <a:t>Nebeské kráľovstvo sa podobá pokladu ukrytému v poli. Keď ho človek nájde, skryje ho a od radosti z neho ide, </a:t>
            </a:r>
            <a:r>
              <a:rPr lang="x-none" sz="3200" b="1" i="1" smtClean="0">
                <a:solidFill>
                  <a:srgbClr val="FF0000"/>
                </a:solidFill>
              </a:rPr>
              <a:t>predá všetko, čo má, a pole kúpi</a:t>
            </a:r>
            <a:r>
              <a:rPr lang="x-none" sz="3200" b="1" i="1" smtClean="0"/>
              <a:t>. </a:t>
            </a:r>
            <a:r>
              <a:rPr lang="en-US" sz="3200" b="1" i="1" baseline="30000" dirty="0" smtClean="0"/>
              <a:t>45</a:t>
            </a:r>
            <a:r>
              <a:rPr lang="en-US" sz="3200" b="1" i="1" dirty="0" smtClean="0"/>
              <a:t> </a:t>
            </a:r>
            <a:r>
              <a:rPr lang="x-none" sz="3200" b="1" i="1" smtClean="0"/>
              <a:t>Nebeské kráľovstvo sa podobá aj kupcovi, ktorý hľadá vzácne perly. </a:t>
            </a:r>
            <a:r>
              <a:rPr lang="en-US" sz="3200" b="1" i="1" baseline="30000" dirty="0" smtClean="0"/>
              <a:t>46</a:t>
            </a:r>
            <a:r>
              <a:rPr lang="en-US" sz="3200" b="1" i="1" dirty="0" smtClean="0"/>
              <a:t> </a:t>
            </a:r>
            <a:r>
              <a:rPr lang="x-none" sz="3200" b="1" i="1" smtClean="0"/>
              <a:t>Keď nájde veľmi cennú perlu, ide, </a:t>
            </a:r>
            <a:r>
              <a:rPr lang="x-none" sz="3200" b="1" i="1" smtClean="0">
                <a:solidFill>
                  <a:srgbClr val="FF0000"/>
                </a:solidFill>
              </a:rPr>
              <a:t>predá všetko, čo má, a kúpi ju</a:t>
            </a:r>
            <a:r>
              <a:rPr lang="x-none" sz="3200" b="1" i="1" smtClean="0"/>
              <a:t>.</a:t>
            </a:r>
            <a:r>
              <a:rPr lang="en-US" sz="3200" b="1" i="1" dirty="0" smtClean="0"/>
              <a:t> </a:t>
            </a:r>
            <a:endParaRPr lang="sk-SK" sz="3200" b="1" i="1" dirty="0" smtClean="0"/>
          </a:p>
          <a:p>
            <a:pPr>
              <a:spcBef>
                <a:spcPts val="1200"/>
              </a:spcBef>
            </a:pPr>
            <a:r>
              <a:rPr lang="en-US" sz="3200" b="1" i="1" dirty="0" smtClean="0"/>
              <a:t>(Mt</a:t>
            </a:r>
            <a:r>
              <a:rPr lang="en-US" sz="3200" b="1" i="1" dirty="0" smtClean="0"/>
              <a:t> </a:t>
            </a:r>
            <a:r>
              <a:rPr lang="en-US" sz="3200" b="1" i="1" dirty="0" smtClean="0"/>
              <a:t>13</a:t>
            </a:r>
            <a:r>
              <a:rPr lang="sk-SK" sz="3200" b="1" i="1" dirty="0" smtClean="0"/>
              <a:t>,</a:t>
            </a:r>
            <a:r>
              <a:rPr lang="en-US" sz="3200" b="1" i="1" dirty="0" smtClean="0"/>
              <a:t>44-46</a:t>
            </a:r>
            <a:r>
              <a:rPr lang="en-US" sz="3200" b="1" i="1" dirty="0" smtClean="0"/>
              <a:t> SSV)</a:t>
            </a:r>
            <a:r>
              <a:rPr lang="sk-SK" sz="3200" b="1" i="1" dirty="0" smtClean="0"/>
              <a:t>“</a:t>
            </a:r>
            <a:endParaRPr lang="sk-SK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JEDEN CIEĽ V KRESŤANSTVE</a:t>
            </a:r>
            <a:endParaRPr lang="sk-SK" sz="4800" b="1" dirty="0">
              <a:solidFill>
                <a:srgbClr val="663300"/>
              </a:solidFill>
            </a:endParaRPr>
          </a:p>
        </p:txBody>
      </p:sp>
      <p:pic>
        <p:nvPicPr>
          <p:cNvPr id="12" name="Obrázok 11" descr="KrizJantarovy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357950" y="1142984"/>
            <a:ext cx="2451824" cy="3429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BlokTextu 8"/>
          <p:cNvSpPr txBox="1"/>
          <p:nvPr/>
        </p:nvSpPr>
        <p:spPr>
          <a:xfrm>
            <a:off x="500034" y="928670"/>
            <a:ext cx="564360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2800" b="1" i="1" dirty="0" smtClean="0"/>
              <a:t>„</a:t>
            </a:r>
            <a:r>
              <a:rPr lang="en-US" sz="2800" b="1" i="1" baseline="30000" dirty="0" smtClean="0"/>
              <a:t>28</a:t>
            </a:r>
            <a:r>
              <a:rPr lang="en-US" sz="2800" b="1" i="1" dirty="0" smtClean="0"/>
              <a:t> </a:t>
            </a:r>
            <a:r>
              <a:rPr lang="x-none" sz="2800" b="1" i="1" smtClean="0"/>
              <a:t>Ak niekto z vás chce stavať vežu, či si najprv </a:t>
            </a:r>
            <a:r>
              <a:rPr lang="x-none" sz="2800" b="1" i="1" smtClean="0">
                <a:solidFill>
                  <a:srgbClr val="FF0000"/>
                </a:solidFill>
              </a:rPr>
              <a:t>nesadne a neprepočíta náklad, či má na jej dokončenie</a:t>
            </a:r>
            <a:r>
              <a:rPr lang="x-none" sz="2800" b="1" i="1" smtClean="0"/>
              <a:t>? </a:t>
            </a:r>
            <a:r>
              <a:rPr lang="en-US" sz="2800" b="1" i="1" baseline="30000" dirty="0" smtClean="0"/>
              <a:t>29</a:t>
            </a:r>
            <a:r>
              <a:rPr lang="x-none" sz="2800" b="1" i="1" smtClean="0"/>
              <a:t> Aby sa mu potom, keď položí základ a nebude ju môcť dostavať, nezačali všetci, čo to uvidia, posmievať: </a:t>
            </a:r>
            <a:r>
              <a:rPr lang="en-US" sz="2800" b="1" i="1" baseline="30000" dirty="0" smtClean="0"/>
              <a:t>30</a:t>
            </a:r>
            <a:r>
              <a:rPr lang="x-none" sz="2800" b="1" i="1" smtClean="0"/>
              <a:t> “Tento človek začal stavať, a nemohol dokončiť</a:t>
            </a:r>
            <a:r>
              <a:rPr lang="x-none" sz="2800" b="1" i="1" smtClean="0"/>
              <a:t>.” </a:t>
            </a:r>
            <a:r>
              <a:rPr lang="en-US" sz="2800" b="1" i="1" dirty="0" smtClean="0"/>
              <a:t> </a:t>
            </a:r>
            <a:r>
              <a:rPr lang="en-US" sz="2800" b="1" i="1" baseline="30000" dirty="0" smtClean="0"/>
              <a:t>33</a:t>
            </a:r>
            <a:r>
              <a:rPr lang="en-US" sz="2800" b="1" i="1" dirty="0" smtClean="0"/>
              <a:t> </a:t>
            </a:r>
            <a:r>
              <a:rPr lang="x-none" sz="2800" b="1" i="1" smtClean="0"/>
              <a:t>Tak </a:t>
            </a:r>
            <a:r>
              <a:rPr lang="x-none" sz="2800" b="1" i="1" smtClean="0">
                <a:solidFill>
                  <a:srgbClr val="FF0000"/>
                </a:solidFill>
              </a:rPr>
              <a:t>ani jeden z vás, ak sa nezriekne všetkého, čo má</a:t>
            </a:r>
            <a:r>
              <a:rPr lang="x-none" sz="2800" b="1" i="1" smtClean="0"/>
              <a:t>, nemôže byť mojím učeníkom</a:t>
            </a:r>
            <a:r>
              <a:rPr lang="x-none" sz="2800" b="1" i="1" smtClean="0"/>
              <a:t>.</a:t>
            </a:r>
            <a:r>
              <a:rPr lang="en-US" sz="2800" b="1" i="1" dirty="0" smtClean="0"/>
              <a:t> </a:t>
            </a:r>
            <a:endParaRPr lang="sk-SK" sz="2800" b="1" i="1" dirty="0" smtClean="0"/>
          </a:p>
          <a:p>
            <a:pPr>
              <a:spcBef>
                <a:spcPts val="1200"/>
              </a:spcBef>
            </a:pPr>
            <a:r>
              <a:rPr lang="en-US" sz="2800" b="1" i="1" dirty="0" smtClean="0"/>
              <a:t>(</a:t>
            </a:r>
            <a:r>
              <a:rPr lang="en-US" sz="2800" b="1" i="1" dirty="0" err="1" smtClean="0"/>
              <a:t>Lk</a:t>
            </a:r>
            <a:r>
              <a:rPr lang="en-US" sz="2800" b="1" i="1" dirty="0" smtClean="0"/>
              <a:t> </a:t>
            </a:r>
            <a:r>
              <a:rPr lang="en-US" sz="2800" b="1" i="1" dirty="0" smtClean="0"/>
              <a:t>14</a:t>
            </a:r>
            <a:r>
              <a:rPr lang="sk-SK" sz="2800" b="1" i="1" dirty="0" smtClean="0"/>
              <a:t>,</a:t>
            </a:r>
            <a:r>
              <a:rPr lang="en-US" sz="2800" b="1" i="1" dirty="0" smtClean="0"/>
              <a:t>28-</a:t>
            </a:r>
            <a:r>
              <a:rPr lang="sk-SK" sz="2800" b="1" i="1" dirty="0" smtClean="0"/>
              <a:t>30.</a:t>
            </a:r>
            <a:r>
              <a:rPr lang="en-US" sz="2800" b="1" i="1" dirty="0" smtClean="0"/>
              <a:t>33</a:t>
            </a:r>
            <a:r>
              <a:rPr lang="en-US" sz="2800" b="1" i="1" dirty="0" smtClean="0"/>
              <a:t> SSV)</a:t>
            </a:r>
            <a:r>
              <a:rPr lang="sk-SK" sz="2800" b="1" i="1" dirty="0" smtClean="0"/>
              <a:t>“</a:t>
            </a:r>
            <a:endParaRPr lang="sk-SK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38100">
          <a:solidFill>
            <a:srgbClr val="663300"/>
          </a:solidFill>
        </a:ln>
      </a:spPr>
      <a:bodyPr wrap="square" rtlCol="0" anchor="ctr">
        <a:noAutofit/>
      </a:bodyPr>
      <a:lstStyle>
        <a:defPPr algn="ctr">
          <a:spcBef>
            <a:spcPts val="1200"/>
          </a:spcBef>
          <a:buFont typeface="Arial" pitchFamily="34" charset="0"/>
          <a:buChar char="•"/>
          <a:defRPr sz="3200" b="1" dirty="0" smtClean="0"/>
        </a:defPPr>
      </a:lstStyle>
    </a:spDef>
    <a:txDef>
      <a:spPr>
        <a:noFill/>
      </a:spPr>
      <a:bodyPr wrap="none" rtlCol="0">
        <a:spAutoFit/>
      </a:bodyPr>
      <a:lstStyle>
        <a:defPPr>
          <a:spcBef>
            <a:spcPts val="1200"/>
          </a:spcBef>
          <a:defRPr sz="2400" b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1174</Words>
  <Application>Microsoft Office PowerPoint</Application>
  <PresentationFormat>Prezentácia na obrazovke (4:3)</PresentationFormat>
  <Paragraphs>99</Paragraphs>
  <Slides>22</Slides>
  <Notes>22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22</vt:i4>
      </vt:variant>
    </vt:vector>
  </HeadingPairs>
  <TitlesOfParts>
    <vt:vector size="23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  <vt:lpstr>Snímka 21</vt:lpstr>
      <vt:lpstr>Snímka 22</vt:lpstr>
    </vt:vector>
  </TitlesOfParts>
  <Company>Laputa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Sheeta</dc:creator>
  <cp:lastModifiedBy>Sheeta</cp:lastModifiedBy>
  <cp:revision>154</cp:revision>
  <dcterms:created xsi:type="dcterms:W3CDTF">2011-12-15T09:53:40Z</dcterms:created>
  <dcterms:modified xsi:type="dcterms:W3CDTF">2012-03-28T05:59:28Z</dcterms:modified>
</cp:coreProperties>
</file>