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81" r:id="rId3"/>
    <p:sldId id="288" r:id="rId4"/>
    <p:sldId id="289" r:id="rId5"/>
    <p:sldId id="290" r:id="rId6"/>
    <p:sldId id="291" r:id="rId7"/>
    <p:sldId id="292" r:id="rId8"/>
    <p:sldId id="294" r:id="rId9"/>
    <p:sldId id="293" r:id="rId10"/>
    <p:sldId id="295" r:id="rId11"/>
    <p:sldId id="296" r:id="rId12"/>
    <p:sldId id="28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CC"/>
    <a:srgbClr val="FEEF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73F53-7F15-4327-BDCC-2C0605B639A5}" type="datetimeFigureOut">
              <a:rPr lang="sk-SK" smtClean="0"/>
              <a:pPr/>
              <a:t>29. 2. 2012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DD1CA-5C57-4507-BA2D-91AF3B541B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DD1CA-5C57-4507-BA2D-91AF3B541B7F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DD1CA-5C57-4507-BA2D-91AF3B541B7F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DD1CA-5C57-4507-BA2D-91AF3B541B7F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DD1CA-5C57-4507-BA2D-91AF3B541B7F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DD1CA-5C57-4507-BA2D-91AF3B541B7F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DD1CA-5C57-4507-BA2D-91AF3B541B7F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DD1CA-5C57-4507-BA2D-91AF3B541B7F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DD1CA-5C57-4507-BA2D-91AF3B541B7F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DD1CA-5C57-4507-BA2D-91AF3B541B7F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DD1CA-5C57-4507-BA2D-91AF3B541B7F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DD1CA-5C57-4507-BA2D-91AF3B541B7F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DD1CA-5C57-4507-BA2D-91AF3B541B7F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7906-D821-4C96-88BE-07AC926DE057}" type="datetimeFigureOut">
              <a:rPr lang="sk-SK" smtClean="0"/>
              <a:pPr/>
              <a:t>29. 2. 2012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DB7F-C7F9-4001-A088-81FD2259F0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7906-D821-4C96-88BE-07AC926DE057}" type="datetimeFigureOut">
              <a:rPr lang="sk-SK" smtClean="0"/>
              <a:pPr/>
              <a:t>29. 2. 2012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DB7F-C7F9-4001-A088-81FD2259F0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7906-D821-4C96-88BE-07AC926DE057}" type="datetimeFigureOut">
              <a:rPr lang="sk-SK" smtClean="0"/>
              <a:pPr/>
              <a:t>29. 2. 2012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DB7F-C7F9-4001-A088-81FD2259F0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7906-D821-4C96-88BE-07AC926DE057}" type="datetimeFigureOut">
              <a:rPr lang="sk-SK" smtClean="0"/>
              <a:pPr/>
              <a:t>29. 2. 2012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DB7F-C7F9-4001-A088-81FD2259F0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7906-D821-4C96-88BE-07AC926DE057}" type="datetimeFigureOut">
              <a:rPr lang="sk-SK" smtClean="0"/>
              <a:pPr/>
              <a:t>29. 2. 2012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DB7F-C7F9-4001-A088-81FD2259F0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7906-D821-4C96-88BE-07AC926DE057}" type="datetimeFigureOut">
              <a:rPr lang="sk-SK" smtClean="0"/>
              <a:pPr/>
              <a:t>29. 2. 2012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DB7F-C7F9-4001-A088-81FD2259F0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7906-D821-4C96-88BE-07AC926DE057}" type="datetimeFigureOut">
              <a:rPr lang="sk-SK" smtClean="0"/>
              <a:pPr/>
              <a:t>29. 2. 2012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DB7F-C7F9-4001-A088-81FD2259F0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7906-D821-4C96-88BE-07AC926DE057}" type="datetimeFigureOut">
              <a:rPr lang="sk-SK" smtClean="0"/>
              <a:pPr/>
              <a:t>29. 2. 2012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DB7F-C7F9-4001-A088-81FD2259F0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7906-D821-4C96-88BE-07AC926DE057}" type="datetimeFigureOut">
              <a:rPr lang="sk-SK" smtClean="0"/>
              <a:pPr/>
              <a:t>29. 2. 2012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DB7F-C7F9-4001-A088-81FD2259F0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7906-D821-4C96-88BE-07AC926DE057}" type="datetimeFigureOut">
              <a:rPr lang="sk-SK" smtClean="0"/>
              <a:pPr/>
              <a:t>29. 2. 2012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DB7F-C7F9-4001-A088-81FD2259F0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7906-D821-4C96-88BE-07AC926DE057}" type="datetimeFigureOut">
              <a:rPr lang="sk-SK" smtClean="0"/>
              <a:pPr/>
              <a:t>29. 2. 2012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DB7F-C7F9-4001-A088-81FD2259F0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C7906-D821-4C96-88BE-07AC926DE057}" type="datetimeFigureOut">
              <a:rPr lang="sk-SK" smtClean="0"/>
              <a:pPr/>
              <a:t>29. 2. 2012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4DB7F-C7F9-4001-A088-81FD2259F0D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5715016"/>
            <a:ext cx="9144000" cy="1142984"/>
          </a:xfrm>
          <a:prstGeom prst="rect">
            <a:avLst/>
          </a:prstGeom>
          <a:solidFill>
            <a:srgbClr val="663300">
              <a:alpha val="3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642910" y="2214554"/>
            <a:ext cx="61436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sk-SK" sz="6600" b="1" dirty="0" smtClean="0"/>
              <a:t>NÁJDI SVOJ HLAS!</a:t>
            </a:r>
            <a:endParaRPr lang="sk-SK" sz="6600" b="1" dirty="0"/>
          </a:p>
        </p:txBody>
      </p:sp>
      <p:pic>
        <p:nvPicPr>
          <p:cNvPr id="12" name="Obrázok 11" descr="s3-kid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96148" y="2285992"/>
            <a:ext cx="1986901" cy="4572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Obdĺžnik 12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solidFill>
            <a:srgbClr val="663300">
              <a:alpha val="3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285720" y="240549"/>
            <a:ext cx="3721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4800" b="1" dirty="0" smtClean="0">
                <a:solidFill>
                  <a:srgbClr val="663300"/>
                </a:solidFill>
              </a:rPr>
              <a:t>Dnešná téma: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7072330" y="0"/>
            <a:ext cx="1643074" cy="6858000"/>
          </a:xfrm>
          <a:prstGeom prst="rect">
            <a:avLst/>
          </a:prstGeom>
          <a:solidFill>
            <a:srgbClr val="663300">
              <a:alpha val="3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>
            <a:off x="214282" y="857232"/>
            <a:ext cx="87154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52858" y="71414"/>
            <a:ext cx="884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rgbClr val="663300"/>
                </a:solidFill>
              </a:rPr>
              <a:t>Výsledkom je „</a:t>
            </a:r>
            <a:r>
              <a:rPr lang="sk-SK" sz="4800" b="1" dirty="0" smtClean="0">
                <a:solidFill>
                  <a:srgbClr val="663300"/>
                </a:solidFill>
              </a:rPr>
              <a:t>HLAS</a:t>
            </a:r>
            <a:r>
              <a:rPr lang="sk-SK" sz="4800" b="1" dirty="0" smtClean="0">
                <a:solidFill>
                  <a:srgbClr val="663300"/>
                </a:solidFill>
              </a:rPr>
              <a:t>“…</a:t>
            </a:r>
            <a:endParaRPr lang="sk-SK" sz="4800" b="1" dirty="0">
              <a:solidFill>
                <a:srgbClr val="663300"/>
              </a:solidFill>
            </a:endParaRPr>
          </a:p>
        </p:txBody>
      </p:sp>
      <p:pic>
        <p:nvPicPr>
          <p:cNvPr id="15" name="Obrázok 14" descr="Supergirl.png"/>
          <p:cNvPicPr>
            <a:picLocks noChangeAspect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>
          <a:xfrm>
            <a:off x="6429388" y="758794"/>
            <a:ext cx="2714612" cy="60992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BlokTextu 9"/>
          <p:cNvSpPr txBox="1"/>
          <p:nvPr/>
        </p:nvSpPr>
        <p:spPr>
          <a:xfrm>
            <a:off x="357158" y="1071546"/>
            <a:ext cx="600079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/>
              <a:t>„</a:t>
            </a:r>
            <a:r>
              <a:rPr lang="cs-CZ" sz="2200" b="1" dirty="0" smtClean="0"/>
              <a:t>Hlas</a:t>
            </a:r>
            <a:r>
              <a:rPr lang="cs-CZ" sz="2200" i="1" dirty="0" smtClean="0"/>
              <a:t> se nachází tam, </a:t>
            </a:r>
            <a:r>
              <a:rPr lang="cs-CZ" sz="2200" b="1" i="1" dirty="0" smtClean="0"/>
              <a:t>kde se </a:t>
            </a:r>
            <a:r>
              <a:rPr lang="cs-CZ" sz="2200" b="1" i="1" dirty="0" smtClean="0"/>
              <a:t>setkávají:</a:t>
            </a:r>
          </a:p>
          <a:p>
            <a:pPr lvl="0">
              <a:spcBef>
                <a:spcPts val="1200"/>
              </a:spcBef>
            </a:pPr>
            <a:r>
              <a:rPr lang="cs-CZ" sz="2200" b="1" dirty="0" smtClean="0"/>
              <a:t>nadání</a:t>
            </a:r>
            <a:r>
              <a:rPr lang="cs-CZ" sz="2200" i="1" dirty="0" smtClean="0"/>
              <a:t> </a:t>
            </a:r>
            <a:r>
              <a:rPr lang="cs-CZ" sz="2200" i="1" dirty="0" smtClean="0"/>
              <a:t>(vaše vrozené schopnosti a silné stránky), </a:t>
            </a:r>
            <a:r>
              <a:rPr lang="cs-CZ" sz="2200" b="1" dirty="0" smtClean="0"/>
              <a:t>elán </a:t>
            </a:r>
            <a:r>
              <a:rPr lang="cs-CZ" sz="2200" b="1" dirty="0" smtClean="0"/>
              <a:t>a nadšení</a:t>
            </a:r>
            <a:r>
              <a:rPr lang="cs-CZ" sz="2200" i="1" dirty="0" smtClean="0"/>
              <a:t> (věci, které nám vlévají energii do žil, aktivizují nás, zajímají, motivují a inspirují), </a:t>
            </a:r>
            <a:r>
              <a:rPr lang="cs-CZ" sz="2200" b="1" dirty="0" smtClean="0"/>
              <a:t>potřeba</a:t>
            </a:r>
            <a:r>
              <a:rPr lang="cs-CZ" sz="2200" i="1" dirty="0" smtClean="0"/>
              <a:t> </a:t>
            </a:r>
            <a:r>
              <a:rPr lang="cs-CZ" sz="2200" i="1" dirty="0" smtClean="0"/>
              <a:t>(včetně toho, co jiní natolik potřebují, že jsou ochotni za to zaplatit) </a:t>
            </a:r>
            <a:r>
              <a:rPr lang="cs-CZ" sz="2200" b="1" dirty="0" smtClean="0"/>
              <a:t>a </a:t>
            </a:r>
            <a:r>
              <a:rPr lang="cs-CZ" sz="2200" b="1" dirty="0" smtClean="0"/>
              <a:t>svědomí</a:t>
            </a:r>
            <a:r>
              <a:rPr lang="cs-CZ" sz="2200" dirty="0" smtClean="0"/>
              <a:t> </a:t>
            </a:r>
            <a:r>
              <a:rPr lang="cs-CZ" sz="2200" i="1" dirty="0" smtClean="0"/>
              <a:t>(tichý, nevýrazný hlas, který nám říká, co je správné, a nabádá nás, abychom to udělali). </a:t>
            </a:r>
            <a:endParaRPr lang="sk-SK" sz="2200" dirty="0" smtClean="0"/>
          </a:p>
          <a:p>
            <a:pPr>
              <a:spcBef>
                <a:spcPts val="1200"/>
              </a:spcBef>
            </a:pPr>
            <a:r>
              <a:rPr lang="cs-CZ" sz="2200" i="1" dirty="0" smtClean="0"/>
              <a:t>Řekl jsem také, že </a:t>
            </a:r>
            <a:r>
              <a:rPr lang="cs-CZ" sz="2200" b="1" i="1" dirty="0" smtClean="0"/>
              <a:t>když </a:t>
            </a:r>
            <a:r>
              <a:rPr lang="cs-CZ" sz="2200" b="1" i="1" dirty="0" smtClean="0"/>
              <a:t>děláte </a:t>
            </a:r>
            <a:r>
              <a:rPr lang="cs-CZ" sz="2200" b="1" dirty="0" smtClean="0"/>
              <a:t>práci</a:t>
            </a:r>
            <a:r>
              <a:rPr lang="cs-CZ" sz="2200" i="1" dirty="0" smtClean="0"/>
              <a:t> (v zaměstnání, komunitě, v rodině), </a:t>
            </a:r>
            <a:r>
              <a:rPr lang="cs-CZ" sz="2200" b="1" i="1" dirty="0" smtClean="0"/>
              <a:t>která </a:t>
            </a:r>
            <a:r>
              <a:rPr lang="cs-CZ" sz="2200" b="1" i="1" dirty="0" smtClean="0"/>
              <a:t>vám umožňuje využít své </a:t>
            </a:r>
            <a:r>
              <a:rPr lang="cs-CZ" sz="2200" b="1" dirty="0" smtClean="0"/>
              <a:t>nadání</a:t>
            </a:r>
            <a:r>
              <a:rPr lang="cs-CZ" sz="2200" b="1" i="1" dirty="0" smtClean="0"/>
              <a:t> </a:t>
            </a:r>
            <a:r>
              <a:rPr lang="cs-CZ" sz="2200" b="1" i="1" dirty="0" smtClean="0"/>
              <a:t>a </a:t>
            </a:r>
            <a:r>
              <a:rPr lang="cs-CZ" sz="2200" b="1" i="1" dirty="0" smtClean="0"/>
              <a:t>rozněcuje váš </a:t>
            </a:r>
            <a:r>
              <a:rPr lang="cs-CZ" sz="2200" b="1" dirty="0" smtClean="0"/>
              <a:t>elán</a:t>
            </a:r>
            <a:r>
              <a:rPr lang="cs-CZ" sz="2200" b="1" i="1" dirty="0" smtClean="0"/>
              <a:t>, </a:t>
            </a:r>
            <a:r>
              <a:rPr lang="cs-CZ" sz="2200" b="1" i="1" dirty="0" smtClean="0"/>
              <a:t>která </a:t>
            </a:r>
            <a:r>
              <a:rPr lang="cs-CZ" sz="2200" b="1" i="1" dirty="0" smtClean="0"/>
              <a:t>vyrůstá z vědomí významné </a:t>
            </a:r>
            <a:r>
              <a:rPr lang="cs-CZ" sz="2200" b="1" dirty="0" smtClean="0"/>
              <a:t>potřeby</a:t>
            </a:r>
            <a:r>
              <a:rPr lang="cs-CZ" sz="2200" b="1" i="1" dirty="0" smtClean="0"/>
              <a:t> ve světě kolem vás, </a:t>
            </a:r>
            <a:r>
              <a:rPr lang="cs-CZ" sz="2200" b="1" i="1" dirty="0" smtClean="0"/>
              <a:t>k </a:t>
            </a:r>
            <a:r>
              <a:rPr lang="cs-CZ" sz="2200" b="1" i="1" dirty="0" smtClean="0"/>
              <a:t>jejímuž uspokojení vás vyzývá vaše </a:t>
            </a:r>
            <a:r>
              <a:rPr lang="cs-CZ" sz="2200" b="1" dirty="0" smtClean="0"/>
              <a:t>svědomí</a:t>
            </a:r>
            <a:r>
              <a:rPr lang="cs-CZ" sz="2200" i="1" dirty="0" smtClean="0"/>
              <a:t> </a:t>
            </a:r>
            <a:endParaRPr lang="sk-SK" sz="2200" dirty="0" smtClean="0"/>
          </a:p>
          <a:p>
            <a:r>
              <a:rPr lang="cs-CZ" sz="2200" i="1" dirty="0" smtClean="0"/>
              <a:t>- našli jste svůj hlas, své místo ve světě, klíč ke své duši</a:t>
            </a:r>
            <a:r>
              <a:rPr lang="sk-SK" sz="2200" dirty="0" smtClean="0"/>
              <a:t>.“ (</a:t>
            </a:r>
            <a:r>
              <a:rPr lang="sk-SK" sz="2200" dirty="0" err="1" smtClean="0"/>
              <a:t>Stephen</a:t>
            </a:r>
            <a:r>
              <a:rPr lang="sk-SK" sz="2200" dirty="0" smtClean="0"/>
              <a:t> </a:t>
            </a:r>
            <a:r>
              <a:rPr lang="sk-SK" sz="2200" dirty="0" err="1" smtClean="0"/>
              <a:t>Covey</a:t>
            </a:r>
            <a:r>
              <a:rPr lang="sk-SK" sz="2200" dirty="0" smtClean="0"/>
              <a:t>)</a:t>
            </a:r>
            <a:endParaRPr lang="sk-SK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7072330" y="0"/>
            <a:ext cx="1643074" cy="6858000"/>
          </a:xfrm>
          <a:prstGeom prst="rect">
            <a:avLst/>
          </a:prstGeom>
          <a:solidFill>
            <a:srgbClr val="663300">
              <a:alpha val="3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>
            <a:off x="214282" y="857232"/>
            <a:ext cx="87154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52858" y="71414"/>
            <a:ext cx="884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rgbClr val="663300"/>
                </a:solidFill>
              </a:rPr>
              <a:t>Výsledkom je „</a:t>
            </a:r>
            <a:r>
              <a:rPr lang="sk-SK" sz="4800" b="1" dirty="0" smtClean="0">
                <a:solidFill>
                  <a:srgbClr val="663300"/>
                </a:solidFill>
              </a:rPr>
              <a:t>HLAS</a:t>
            </a:r>
            <a:r>
              <a:rPr lang="sk-SK" sz="4800" b="1" dirty="0" smtClean="0">
                <a:solidFill>
                  <a:srgbClr val="663300"/>
                </a:solidFill>
              </a:rPr>
              <a:t>“…</a:t>
            </a:r>
            <a:endParaRPr lang="sk-SK" sz="4800" b="1" dirty="0">
              <a:solidFill>
                <a:srgbClr val="663300"/>
              </a:solidFill>
            </a:endParaRPr>
          </a:p>
        </p:txBody>
      </p:sp>
      <p:pic>
        <p:nvPicPr>
          <p:cNvPr id="15" name="Obrázok 14" descr="Supergirl.png"/>
          <p:cNvPicPr>
            <a:picLocks noChangeAspect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>
          <a:xfrm>
            <a:off x="6429388" y="758794"/>
            <a:ext cx="2714612" cy="60992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BlokTextu 9"/>
          <p:cNvSpPr txBox="1"/>
          <p:nvPr/>
        </p:nvSpPr>
        <p:spPr>
          <a:xfrm>
            <a:off x="357158" y="1071546"/>
            <a:ext cx="600079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/>
              <a:t>„</a:t>
            </a:r>
            <a:r>
              <a:rPr lang="cs-CZ" sz="2200" b="1" dirty="0" smtClean="0"/>
              <a:t>Hlas</a:t>
            </a:r>
            <a:r>
              <a:rPr lang="cs-CZ" sz="2200" i="1" dirty="0" smtClean="0"/>
              <a:t> se nachází tam, </a:t>
            </a:r>
            <a:r>
              <a:rPr lang="cs-CZ" sz="2200" b="1" i="1" dirty="0" smtClean="0"/>
              <a:t>kde se </a:t>
            </a:r>
            <a:r>
              <a:rPr lang="cs-CZ" sz="2200" b="1" i="1" dirty="0" smtClean="0"/>
              <a:t>setkávají:</a:t>
            </a:r>
          </a:p>
          <a:p>
            <a:pPr lvl="0">
              <a:spcBef>
                <a:spcPts val="1200"/>
              </a:spcBef>
            </a:pPr>
            <a:r>
              <a:rPr lang="cs-CZ" sz="2200" b="1" dirty="0" smtClean="0"/>
              <a:t>nadání</a:t>
            </a:r>
            <a:r>
              <a:rPr lang="cs-CZ" sz="2200" i="1" dirty="0" smtClean="0"/>
              <a:t> </a:t>
            </a:r>
            <a:r>
              <a:rPr lang="cs-CZ" sz="2200" i="1" dirty="0" smtClean="0"/>
              <a:t>(vaše vrozené schopnosti a silné stránky), </a:t>
            </a:r>
            <a:r>
              <a:rPr lang="cs-CZ" sz="2200" b="1" dirty="0" smtClean="0"/>
              <a:t>elán </a:t>
            </a:r>
            <a:r>
              <a:rPr lang="cs-CZ" sz="2200" b="1" dirty="0" smtClean="0"/>
              <a:t>a nadšení</a:t>
            </a:r>
            <a:r>
              <a:rPr lang="cs-CZ" sz="2200" i="1" dirty="0" smtClean="0"/>
              <a:t> (věci, které nám vlévají energii do žil, aktivizují nás, zajímají, motivují a inspirují), </a:t>
            </a:r>
            <a:r>
              <a:rPr lang="cs-CZ" sz="2200" b="1" dirty="0" smtClean="0"/>
              <a:t>potřeba</a:t>
            </a:r>
            <a:r>
              <a:rPr lang="cs-CZ" sz="2200" i="1" dirty="0" smtClean="0"/>
              <a:t> </a:t>
            </a:r>
            <a:r>
              <a:rPr lang="cs-CZ" sz="2200" i="1" dirty="0" smtClean="0"/>
              <a:t>(včetně toho, co jiní natolik potřebují, že jsou ochotni za to zaplatit) </a:t>
            </a:r>
            <a:r>
              <a:rPr lang="cs-CZ" sz="2200" b="1" dirty="0" smtClean="0"/>
              <a:t>a </a:t>
            </a:r>
            <a:r>
              <a:rPr lang="cs-CZ" sz="2200" b="1" dirty="0" smtClean="0"/>
              <a:t>svědomí</a:t>
            </a:r>
            <a:r>
              <a:rPr lang="cs-CZ" sz="2200" dirty="0" smtClean="0"/>
              <a:t> </a:t>
            </a:r>
            <a:r>
              <a:rPr lang="cs-CZ" sz="2200" i="1" dirty="0" smtClean="0"/>
              <a:t>(tichý, nevýrazný hlas, který nám říká, co je správné, a nabádá nás, abychom to udělali). </a:t>
            </a:r>
            <a:endParaRPr lang="sk-SK" sz="2200" dirty="0" smtClean="0"/>
          </a:p>
          <a:p>
            <a:pPr>
              <a:spcBef>
                <a:spcPts val="1200"/>
              </a:spcBef>
            </a:pPr>
            <a:r>
              <a:rPr lang="cs-CZ" sz="2200" i="1" dirty="0" smtClean="0"/>
              <a:t>Řekl jsem také, že </a:t>
            </a:r>
            <a:r>
              <a:rPr lang="cs-CZ" sz="2200" b="1" i="1" dirty="0" smtClean="0"/>
              <a:t>když </a:t>
            </a:r>
            <a:r>
              <a:rPr lang="cs-CZ" sz="2200" b="1" i="1" dirty="0" smtClean="0"/>
              <a:t>děláte </a:t>
            </a:r>
            <a:r>
              <a:rPr lang="cs-CZ" sz="2200" b="1" dirty="0" smtClean="0"/>
              <a:t>práci</a:t>
            </a:r>
            <a:r>
              <a:rPr lang="cs-CZ" sz="2200" i="1" dirty="0" smtClean="0"/>
              <a:t> (v zaměstnání, komunitě, v rodině), </a:t>
            </a:r>
            <a:r>
              <a:rPr lang="cs-CZ" sz="2200" b="1" i="1" dirty="0" smtClean="0"/>
              <a:t>která </a:t>
            </a:r>
            <a:r>
              <a:rPr lang="cs-CZ" sz="2200" b="1" i="1" dirty="0" smtClean="0"/>
              <a:t>vám umožňuje využít své </a:t>
            </a:r>
            <a:r>
              <a:rPr lang="cs-CZ" sz="2200" b="1" dirty="0" smtClean="0"/>
              <a:t>nadání</a:t>
            </a:r>
            <a:r>
              <a:rPr lang="cs-CZ" sz="2200" b="1" i="1" dirty="0" smtClean="0"/>
              <a:t> </a:t>
            </a:r>
            <a:r>
              <a:rPr lang="cs-CZ" sz="2200" b="1" i="1" dirty="0" smtClean="0"/>
              <a:t>a </a:t>
            </a:r>
            <a:r>
              <a:rPr lang="cs-CZ" sz="2200" b="1" i="1" dirty="0" smtClean="0"/>
              <a:t>rozněcuje váš </a:t>
            </a:r>
            <a:r>
              <a:rPr lang="cs-CZ" sz="2200" b="1" dirty="0" smtClean="0"/>
              <a:t>elán</a:t>
            </a:r>
            <a:r>
              <a:rPr lang="cs-CZ" sz="2200" b="1" i="1" dirty="0" smtClean="0"/>
              <a:t>, </a:t>
            </a:r>
            <a:r>
              <a:rPr lang="cs-CZ" sz="2200" b="1" i="1" dirty="0" smtClean="0"/>
              <a:t>která </a:t>
            </a:r>
            <a:r>
              <a:rPr lang="cs-CZ" sz="2200" b="1" i="1" dirty="0" smtClean="0"/>
              <a:t>vyrůstá z vědomí významné </a:t>
            </a:r>
            <a:r>
              <a:rPr lang="cs-CZ" sz="2200" b="1" dirty="0" smtClean="0"/>
              <a:t>potřeby</a:t>
            </a:r>
            <a:r>
              <a:rPr lang="cs-CZ" sz="2200" b="1" i="1" dirty="0" smtClean="0"/>
              <a:t> ve světě kolem vás, </a:t>
            </a:r>
            <a:r>
              <a:rPr lang="cs-CZ" sz="2200" b="1" i="1" dirty="0" smtClean="0"/>
              <a:t>k </a:t>
            </a:r>
            <a:r>
              <a:rPr lang="cs-CZ" sz="2200" b="1" i="1" dirty="0" smtClean="0"/>
              <a:t>jejímuž uspokojení vás vyzývá vaše </a:t>
            </a:r>
            <a:r>
              <a:rPr lang="cs-CZ" sz="2200" b="1" dirty="0" smtClean="0"/>
              <a:t>svědomí</a:t>
            </a:r>
            <a:r>
              <a:rPr lang="cs-CZ" sz="2200" i="1" dirty="0" smtClean="0"/>
              <a:t> </a:t>
            </a:r>
            <a:endParaRPr lang="sk-SK" sz="2200" dirty="0" smtClean="0"/>
          </a:p>
          <a:p>
            <a:r>
              <a:rPr lang="cs-CZ" sz="2200" i="1" dirty="0" smtClean="0"/>
              <a:t>- našli jste svůj hlas, své místo ve světě, klíč ke své duši</a:t>
            </a:r>
            <a:r>
              <a:rPr lang="sk-SK" sz="2200" dirty="0" smtClean="0"/>
              <a:t>.“ (</a:t>
            </a:r>
            <a:r>
              <a:rPr lang="sk-SK" sz="2200" dirty="0" err="1" smtClean="0"/>
              <a:t>Stephen</a:t>
            </a:r>
            <a:r>
              <a:rPr lang="sk-SK" sz="2200" dirty="0" smtClean="0"/>
              <a:t> </a:t>
            </a:r>
            <a:r>
              <a:rPr lang="sk-SK" sz="2200" dirty="0" err="1" smtClean="0"/>
              <a:t>Covey</a:t>
            </a:r>
            <a:r>
              <a:rPr lang="sk-SK" sz="2200" dirty="0" smtClean="0"/>
              <a:t>)</a:t>
            </a:r>
            <a:endParaRPr lang="sk-SK" sz="2200" b="1" dirty="0" smtClean="0"/>
          </a:p>
        </p:txBody>
      </p:sp>
      <p:grpSp>
        <p:nvGrpSpPr>
          <p:cNvPr id="9" name="Skupina 8"/>
          <p:cNvGrpSpPr/>
          <p:nvPr/>
        </p:nvGrpSpPr>
        <p:grpSpPr>
          <a:xfrm>
            <a:off x="1071538" y="1643050"/>
            <a:ext cx="7072362" cy="4286280"/>
            <a:chOff x="1000100" y="928670"/>
            <a:chExt cx="7072362" cy="5286412"/>
          </a:xfrm>
        </p:grpSpPr>
        <p:sp useBgFill="1">
          <p:nvSpPr>
            <p:cNvPr id="11" name="Zaoblený obdĺžnik 10"/>
            <p:cNvSpPr/>
            <p:nvPr/>
          </p:nvSpPr>
          <p:spPr>
            <a:xfrm>
              <a:off x="1000100" y="928670"/>
              <a:ext cx="7072362" cy="5286412"/>
            </a:xfrm>
            <a:prstGeom prst="roundRect">
              <a:avLst>
                <a:gd name="adj" fmla="val 5129"/>
              </a:avLst>
            </a:prstGeom>
            <a:ln w="28575">
              <a:noFill/>
            </a:ln>
          </p:spPr>
          <p:txBody>
            <a:bodyPr wrap="square" rtlCol="0" anchor="ctr">
              <a:noAutofit/>
            </a:bodyPr>
            <a:lstStyle/>
            <a:p>
              <a:pPr algn="ctr">
                <a:spcBef>
                  <a:spcPts val="1200"/>
                </a:spcBef>
                <a:buFont typeface="Arial" pitchFamily="34" charset="0"/>
                <a:buChar char="•"/>
              </a:pPr>
              <a:endParaRPr lang="sk-SK" sz="3200" b="1" dirty="0" smtClean="0"/>
            </a:p>
          </p:txBody>
        </p:sp>
        <p:sp>
          <p:nvSpPr>
            <p:cNvPr id="12" name="Zaoblený obdĺžnik 11"/>
            <p:cNvSpPr/>
            <p:nvPr/>
          </p:nvSpPr>
          <p:spPr>
            <a:xfrm>
              <a:off x="1071538" y="1000108"/>
              <a:ext cx="6929486" cy="5143536"/>
            </a:xfrm>
            <a:prstGeom prst="roundRect">
              <a:avLst>
                <a:gd name="adj" fmla="val 4131"/>
              </a:avLst>
            </a:prstGeom>
            <a:solidFill>
              <a:schemeClr val="bg1"/>
            </a:solidFill>
            <a:ln w="28575">
              <a:solidFill>
                <a:srgbClr val="6633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>
                <a:spcBef>
                  <a:spcPts val="1200"/>
                </a:spcBef>
                <a:buFont typeface="Arial" pitchFamily="34" charset="0"/>
                <a:buChar char="•"/>
              </a:pPr>
              <a:endParaRPr lang="sk-SK" sz="32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3" name="BlokTextu 12"/>
          <p:cNvSpPr txBox="1"/>
          <p:nvPr/>
        </p:nvSpPr>
        <p:spPr>
          <a:xfrm>
            <a:off x="1285852" y="1928802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3600" b="1" dirty="0" smtClean="0"/>
              <a:t>Krátko a stručne:</a:t>
            </a:r>
            <a:endParaRPr lang="sk-SK" sz="3600" b="1" dirty="0" smtClean="0"/>
          </a:p>
        </p:txBody>
      </p:sp>
      <p:sp>
        <p:nvSpPr>
          <p:cNvPr id="14" name="BlokTextu 13"/>
          <p:cNvSpPr txBox="1"/>
          <p:nvPr/>
        </p:nvSpPr>
        <p:spPr>
          <a:xfrm>
            <a:off x="1357290" y="2643182"/>
            <a:ext cx="65008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k-SK" sz="2800" b="1" dirty="0" smtClean="0"/>
              <a:t> </a:t>
            </a:r>
            <a:r>
              <a:rPr lang="sk-SK" sz="2800" b="1" dirty="0" smtClean="0">
                <a:solidFill>
                  <a:srgbClr val="FF0000"/>
                </a:solidFill>
              </a:rPr>
              <a:t>SLUŽBA</a:t>
            </a:r>
            <a:r>
              <a:rPr lang="sk-SK" sz="2800" b="1" dirty="0" smtClean="0"/>
              <a:t> (odpoveď na potreby okolia)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k-SK" sz="2800" b="1" dirty="0" smtClean="0"/>
              <a:t> </a:t>
            </a:r>
            <a:r>
              <a:rPr lang="sk-SK" sz="2800" b="1" dirty="0" smtClean="0">
                <a:solidFill>
                  <a:srgbClr val="FF0000"/>
                </a:solidFill>
              </a:rPr>
              <a:t>CIEĽ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k-SK" sz="2800" b="1" dirty="0" smtClean="0"/>
              <a:t> </a:t>
            </a:r>
            <a:r>
              <a:rPr lang="sk-SK" sz="2800" b="1" dirty="0" smtClean="0">
                <a:solidFill>
                  <a:srgbClr val="FF0000"/>
                </a:solidFill>
              </a:rPr>
              <a:t>TALENT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k-SK" sz="2800" b="1" dirty="0" smtClean="0"/>
              <a:t> </a:t>
            </a:r>
            <a:r>
              <a:rPr lang="sk-SK" sz="2800" b="1" dirty="0" smtClean="0">
                <a:solidFill>
                  <a:srgbClr val="FF0000"/>
                </a:solidFill>
              </a:rPr>
              <a:t>VZŤAHY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k-SK" sz="2800" b="1" dirty="0" smtClean="0"/>
              <a:t> </a:t>
            </a:r>
            <a:r>
              <a:rPr lang="sk-SK" sz="2800" b="1" dirty="0" smtClean="0">
                <a:solidFill>
                  <a:srgbClr val="FF0000"/>
                </a:solidFill>
              </a:rPr>
              <a:t>DOKONALOSŤ</a:t>
            </a:r>
            <a:r>
              <a:rPr lang="sk-SK" sz="2800" b="1" dirty="0" smtClean="0"/>
              <a:t> (čnosť)</a:t>
            </a:r>
            <a:endParaRPr lang="sk-SK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7072330" y="0"/>
            <a:ext cx="1643074" cy="6858000"/>
          </a:xfrm>
          <a:prstGeom prst="rect">
            <a:avLst/>
          </a:prstGeom>
          <a:solidFill>
            <a:srgbClr val="663300">
              <a:alpha val="3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>
            <a:off x="214282" y="857232"/>
            <a:ext cx="87154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52858" y="71414"/>
            <a:ext cx="884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rgbClr val="663300"/>
                </a:solidFill>
              </a:rPr>
              <a:t>VAŠA ÚLOHA:</a:t>
            </a:r>
            <a:endParaRPr lang="sk-SK" sz="4800" b="1" dirty="0">
              <a:solidFill>
                <a:srgbClr val="663300"/>
              </a:solidFill>
            </a:endParaRPr>
          </a:p>
        </p:txBody>
      </p:sp>
      <p:pic>
        <p:nvPicPr>
          <p:cNvPr id="15" name="Obrázok 14" descr="MuzVolajuci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15140" y="928670"/>
            <a:ext cx="2227495" cy="5929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BlokTextu 15"/>
          <p:cNvSpPr txBox="1"/>
          <p:nvPr/>
        </p:nvSpPr>
        <p:spPr>
          <a:xfrm>
            <a:off x="428596" y="1071546"/>
            <a:ext cx="621510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2200" dirty="0" smtClean="0"/>
              <a:t>- Nájdite </a:t>
            </a:r>
            <a:r>
              <a:rPr lang="sk-SK" sz="2200" dirty="0" smtClean="0"/>
              <a:t>svoj </a:t>
            </a:r>
            <a:r>
              <a:rPr lang="sk-SK" sz="2200" b="1" dirty="0" smtClean="0">
                <a:solidFill>
                  <a:srgbClr val="FF0000"/>
                </a:solidFill>
              </a:rPr>
              <a:t>TALENT</a:t>
            </a:r>
            <a:endParaRPr lang="sk-SK" sz="2200" dirty="0" smtClean="0">
              <a:solidFill>
                <a:srgbClr val="FF0000"/>
              </a:solidFill>
            </a:endParaRPr>
          </a:p>
          <a:p>
            <a:pPr lvl="0"/>
            <a:r>
              <a:rPr lang="sk-SK" sz="2200" dirty="0" smtClean="0"/>
              <a:t>- Definujte </a:t>
            </a:r>
            <a:r>
              <a:rPr lang="sk-SK" sz="2200" dirty="0" smtClean="0"/>
              <a:t>svoj </a:t>
            </a:r>
            <a:r>
              <a:rPr lang="sk-SK" sz="2200" b="1" dirty="0" smtClean="0">
                <a:solidFill>
                  <a:srgbClr val="FF0000"/>
                </a:solidFill>
              </a:rPr>
              <a:t>CIEĽ</a:t>
            </a:r>
            <a:r>
              <a:rPr lang="sk-SK" sz="2200" dirty="0" smtClean="0"/>
              <a:t>, v ktorom:</a:t>
            </a:r>
          </a:p>
          <a:p>
            <a:pPr lvl="1"/>
            <a:r>
              <a:rPr lang="sk-SK" sz="2200" dirty="0" smtClean="0"/>
              <a:t> odpovedáte na </a:t>
            </a:r>
            <a:r>
              <a:rPr lang="sk-SK" sz="2200" b="1" dirty="0" smtClean="0">
                <a:solidFill>
                  <a:srgbClr val="FF0000"/>
                </a:solidFill>
              </a:rPr>
              <a:t>POTREBU</a:t>
            </a:r>
            <a:r>
              <a:rPr lang="sk-SK" sz="2200" dirty="0" smtClean="0">
                <a:solidFill>
                  <a:srgbClr val="FF0000"/>
                </a:solidFill>
              </a:rPr>
              <a:t> </a:t>
            </a:r>
            <a:r>
              <a:rPr lang="sk-SK" sz="2200" dirty="0" smtClean="0"/>
              <a:t>svojho okolia</a:t>
            </a:r>
          </a:p>
          <a:p>
            <a:pPr lvl="1"/>
            <a:r>
              <a:rPr lang="sk-SK" sz="2200" dirty="0" smtClean="0"/>
              <a:t> a </a:t>
            </a:r>
            <a:r>
              <a:rPr lang="sk-SK" sz="2200" b="1" dirty="0" smtClean="0">
                <a:solidFill>
                  <a:srgbClr val="FF0000"/>
                </a:solidFill>
              </a:rPr>
              <a:t>VYUŽÍVATE</a:t>
            </a:r>
            <a:r>
              <a:rPr lang="sk-SK" sz="2200" dirty="0" smtClean="0">
                <a:solidFill>
                  <a:srgbClr val="FF0000"/>
                </a:solidFill>
              </a:rPr>
              <a:t> </a:t>
            </a:r>
            <a:r>
              <a:rPr lang="sk-SK" sz="2200" dirty="0" smtClean="0"/>
              <a:t>svoj talent</a:t>
            </a:r>
          </a:p>
          <a:p>
            <a:pPr lvl="0"/>
            <a:r>
              <a:rPr lang="sk-SK" sz="2200" dirty="0" smtClean="0"/>
              <a:t>- Vytvorte </a:t>
            </a:r>
            <a:r>
              <a:rPr lang="sk-SK" sz="2200" b="1" dirty="0" smtClean="0">
                <a:solidFill>
                  <a:srgbClr val="FF0000"/>
                </a:solidFill>
              </a:rPr>
              <a:t>VZŤAHY</a:t>
            </a:r>
            <a:r>
              <a:rPr lang="sk-SK" sz="2200" dirty="0" smtClean="0"/>
              <a:t>, založené na spoločnom cieli,</a:t>
            </a:r>
          </a:p>
          <a:p>
            <a:pPr lvl="1"/>
            <a:r>
              <a:rPr lang="sk-SK" sz="2200" dirty="0" smtClean="0"/>
              <a:t> v ktorých ste jeden druhému </a:t>
            </a:r>
            <a:r>
              <a:rPr lang="sk-SK" sz="2200" b="1" dirty="0" smtClean="0">
                <a:solidFill>
                  <a:srgbClr val="FF0000"/>
                </a:solidFill>
              </a:rPr>
              <a:t>OPOROU</a:t>
            </a:r>
            <a:r>
              <a:rPr lang="sk-SK" sz="2200" b="1" dirty="0" smtClean="0"/>
              <a:t>, </a:t>
            </a:r>
            <a:r>
              <a:rPr lang="sk-SK" sz="2200" b="1" dirty="0" smtClean="0">
                <a:solidFill>
                  <a:srgbClr val="FF0000"/>
                </a:solidFill>
              </a:rPr>
              <a:t>POVZBUDENÍM </a:t>
            </a:r>
            <a:r>
              <a:rPr lang="sk-SK" sz="2200" b="1" dirty="0" smtClean="0"/>
              <a:t>a </a:t>
            </a:r>
            <a:r>
              <a:rPr lang="sk-SK" sz="2200" b="1" dirty="0" smtClean="0">
                <a:solidFill>
                  <a:srgbClr val="FF0000"/>
                </a:solidFill>
              </a:rPr>
              <a:t>VÝZVOU</a:t>
            </a:r>
            <a:endParaRPr lang="sk-SK" sz="2200" dirty="0" smtClean="0">
              <a:solidFill>
                <a:srgbClr val="FF0000"/>
              </a:solidFill>
            </a:endParaRPr>
          </a:p>
          <a:p>
            <a:pPr lvl="1"/>
            <a:r>
              <a:rPr lang="sk-SK" sz="2200" dirty="0" smtClean="0"/>
              <a:t> </a:t>
            </a:r>
            <a:r>
              <a:rPr lang="sk-SK" sz="2200" b="1" dirty="0" smtClean="0"/>
              <a:t>pomáhate si </a:t>
            </a:r>
            <a:r>
              <a:rPr lang="sk-SK" sz="2200" b="1" dirty="0" smtClean="0">
                <a:solidFill>
                  <a:srgbClr val="FF0000"/>
                </a:solidFill>
              </a:rPr>
              <a:t>rásť </a:t>
            </a:r>
            <a:r>
              <a:rPr lang="sk-SK" sz="2200" b="1" dirty="0" smtClean="0"/>
              <a:t>v čnosti</a:t>
            </a:r>
            <a:r>
              <a:rPr lang="sk-SK" sz="2200" dirty="0" smtClean="0"/>
              <a:t> (život založený na princípoch a správnych osobnostných návykoch myslenia, žitia, konania,…)</a:t>
            </a:r>
          </a:p>
          <a:p>
            <a:pPr lvl="0"/>
            <a:r>
              <a:rPr lang="sk-SK" sz="2200" dirty="0" smtClean="0"/>
              <a:t>- </a:t>
            </a:r>
            <a:r>
              <a:rPr lang="sk-SK" sz="2200" b="1" dirty="0" smtClean="0"/>
              <a:t>Spoločne </a:t>
            </a:r>
            <a:r>
              <a:rPr lang="sk-SK" sz="2200" b="1" dirty="0" smtClean="0">
                <a:solidFill>
                  <a:srgbClr val="FF0000"/>
                </a:solidFill>
              </a:rPr>
              <a:t>PRACUJTE </a:t>
            </a:r>
            <a:r>
              <a:rPr lang="sk-SK" sz="2200" b="1" dirty="0" smtClean="0"/>
              <a:t>na svojom cieli</a:t>
            </a:r>
            <a:r>
              <a:rPr lang="sk-SK" sz="2200" dirty="0" smtClean="0"/>
              <a:t> – </a:t>
            </a:r>
          </a:p>
          <a:p>
            <a:pPr lvl="1"/>
            <a:r>
              <a:rPr lang="sk-SK" sz="2200" b="1" dirty="0" smtClean="0">
                <a:solidFill>
                  <a:srgbClr val="FF0000"/>
                </a:solidFill>
              </a:rPr>
              <a:t>zodpovedne</a:t>
            </a:r>
            <a:r>
              <a:rPr lang="sk-SK" sz="2200" dirty="0" smtClean="0">
                <a:solidFill>
                  <a:srgbClr val="FF0000"/>
                </a:solidFill>
              </a:rPr>
              <a:t> </a:t>
            </a:r>
            <a:r>
              <a:rPr lang="sk-SK" sz="2200" dirty="0" smtClean="0"/>
              <a:t>(</a:t>
            </a:r>
            <a:r>
              <a:rPr lang="sk-SK" sz="2200" dirty="0" err="1" smtClean="0"/>
              <a:t>proaktívne</a:t>
            </a:r>
            <a:r>
              <a:rPr lang="sk-SK" sz="2200" dirty="0" smtClean="0"/>
              <a:t>), </a:t>
            </a:r>
          </a:p>
          <a:p>
            <a:pPr lvl="1"/>
            <a:r>
              <a:rPr lang="sk-SK" sz="2200" b="1" dirty="0" smtClean="0">
                <a:solidFill>
                  <a:srgbClr val="FF0000"/>
                </a:solidFill>
              </a:rPr>
              <a:t>cieľavedome</a:t>
            </a:r>
            <a:r>
              <a:rPr lang="sk-SK" sz="2200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sk-SK" sz="2200" dirty="0" smtClean="0"/>
              <a:t>a </a:t>
            </a:r>
            <a:r>
              <a:rPr lang="sk-SK" sz="2200" b="1" dirty="0" smtClean="0">
                <a:solidFill>
                  <a:srgbClr val="FF0000"/>
                </a:solidFill>
              </a:rPr>
              <a:t>disciplinovane</a:t>
            </a:r>
            <a:r>
              <a:rPr lang="sk-SK" sz="2200" dirty="0" smtClean="0"/>
              <a:t>. </a:t>
            </a:r>
          </a:p>
          <a:p>
            <a:pPr lvl="0"/>
            <a:r>
              <a:rPr lang="sk-SK" sz="2200" b="1" dirty="0" smtClean="0"/>
              <a:t>- </a:t>
            </a:r>
            <a:r>
              <a:rPr lang="sk-SK" sz="2200" b="1" dirty="0" smtClean="0">
                <a:solidFill>
                  <a:srgbClr val="FF0000"/>
                </a:solidFill>
              </a:rPr>
              <a:t>ZAŽITE </a:t>
            </a:r>
            <a:r>
              <a:rPr lang="sk-SK" sz="2200" b="1" dirty="0" smtClean="0">
                <a:solidFill>
                  <a:srgbClr val="FF0000"/>
                </a:solidFill>
              </a:rPr>
              <a:t>ÚSPECH, JEDNOTU A VYNIKAJÚCOSŤ</a:t>
            </a:r>
            <a:r>
              <a:rPr lang="sk-SK" sz="2200" dirty="0" smtClean="0">
                <a:solidFill>
                  <a:srgbClr val="FF0000"/>
                </a:solidFill>
              </a:rPr>
              <a:t> </a:t>
            </a:r>
            <a:r>
              <a:rPr lang="sk-SK" sz="2200" dirty="0" smtClean="0"/>
              <a:t>= šťastie a naplnenosť</a:t>
            </a:r>
            <a:r>
              <a:rPr lang="sk-SK" sz="2200" dirty="0" smtClean="0"/>
              <a:t>!</a:t>
            </a:r>
            <a:endParaRPr lang="sk-SK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7072330" y="0"/>
            <a:ext cx="1643074" cy="6858000"/>
          </a:xfrm>
          <a:prstGeom prst="rect">
            <a:avLst/>
          </a:prstGeom>
          <a:solidFill>
            <a:srgbClr val="663300">
              <a:alpha val="3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>
            <a:off x="214282" y="857232"/>
            <a:ext cx="87154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52858" y="71414"/>
            <a:ext cx="884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rgbClr val="663300"/>
                </a:solidFill>
              </a:rPr>
              <a:t>DVE ROVINY TRANSCENDENCIE:</a:t>
            </a:r>
            <a:endParaRPr lang="sk-SK" sz="4800" b="1" dirty="0">
              <a:solidFill>
                <a:srgbClr val="6633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7" y="1142984"/>
            <a:ext cx="7877029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7072330" y="0"/>
            <a:ext cx="1643074" cy="6858000"/>
          </a:xfrm>
          <a:prstGeom prst="rect">
            <a:avLst/>
          </a:prstGeom>
          <a:solidFill>
            <a:srgbClr val="663300">
              <a:alpha val="3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>
            <a:off x="214282" y="857232"/>
            <a:ext cx="87154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52858" y="71414"/>
            <a:ext cx="884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rgbClr val="663300"/>
                </a:solidFill>
              </a:rPr>
              <a:t>DVE ROVINY TRANSCENDENCIE:</a:t>
            </a:r>
            <a:endParaRPr lang="sk-SK" sz="4800" b="1" dirty="0">
              <a:solidFill>
                <a:srgbClr val="6633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85720" y="1071546"/>
            <a:ext cx="6429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6000" b="1" dirty="0" smtClean="0">
                <a:solidFill>
                  <a:srgbClr val="FF0000"/>
                </a:solidFill>
              </a:rPr>
              <a:t>1) CIEĽ</a:t>
            </a:r>
            <a:endParaRPr lang="sk-SK" sz="6000" b="1" dirty="0" smtClean="0">
              <a:solidFill>
                <a:srgbClr val="FF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57158" y="2071678"/>
            <a:ext cx="628654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3200" b="1" dirty="0" smtClean="0"/>
              <a:t>… niečo </a:t>
            </a:r>
            <a:r>
              <a:rPr lang="sk-SK" sz="3200" b="1" dirty="0" smtClean="0"/>
              <a:t>presahujúce, čomu slúžime. </a:t>
            </a:r>
            <a:endParaRPr lang="sk-SK" sz="3200" b="1" dirty="0" smtClean="0"/>
          </a:p>
          <a:p>
            <a:pPr>
              <a:spcBef>
                <a:spcPts val="1200"/>
              </a:spcBef>
              <a:buFontTx/>
              <a:buChar char="-"/>
            </a:pPr>
            <a:r>
              <a:rPr lang="sk-SK" sz="3200" b="1" dirty="0" smtClean="0"/>
              <a:t> Snažíme </a:t>
            </a:r>
            <a:r>
              <a:rPr lang="sk-SK" sz="3200" b="1" dirty="0" smtClean="0"/>
              <a:t>sa byť </a:t>
            </a:r>
            <a:r>
              <a:rPr lang="sk-SK" sz="3200" b="1" dirty="0" smtClean="0">
                <a:solidFill>
                  <a:srgbClr val="FF0000"/>
                </a:solidFill>
              </a:rPr>
              <a:t>najlepší možní </a:t>
            </a:r>
            <a:r>
              <a:rPr lang="sk-SK" sz="3200" b="1" dirty="0" smtClean="0"/>
              <a:t>(</a:t>
            </a:r>
            <a:r>
              <a:rPr lang="sk-SK" sz="3200" b="1" dirty="0" err="1" smtClean="0"/>
              <a:t>sebaaktualizácia</a:t>
            </a:r>
            <a:r>
              <a:rPr lang="sk-SK" sz="3200" b="1" dirty="0" smtClean="0"/>
              <a:t>), </a:t>
            </a:r>
            <a:endParaRPr lang="sk-SK" sz="3200" b="1" dirty="0" smtClean="0"/>
          </a:p>
          <a:p>
            <a:pPr>
              <a:spcBef>
                <a:spcPts val="1200"/>
              </a:spcBef>
              <a:buFontTx/>
              <a:buChar char="-"/>
            </a:pPr>
            <a:r>
              <a:rPr lang="sk-SK" sz="3200" b="1" dirty="0" smtClean="0"/>
              <a:t> </a:t>
            </a:r>
            <a:r>
              <a:rPr lang="sk-SK" sz="3200" b="1" dirty="0" smtClean="0"/>
              <a:t>aby </a:t>
            </a:r>
            <a:r>
              <a:rPr lang="sk-SK" sz="3200" b="1" dirty="0" smtClean="0"/>
              <a:t>sme potom túto svoju skvelosť mohli </a:t>
            </a:r>
            <a:r>
              <a:rPr lang="sk-SK" sz="3200" b="1" dirty="0" smtClean="0">
                <a:solidFill>
                  <a:srgbClr val="FF0000"/>
                </a:solidFill>
              </a:rPr>
              <a:t>dať do služby </a:t>
            </a:r>
            <a:r>
              <a:rPr lang="sk-SK" sz="3200" b="1" dirty="0" smtClean="0"/>
              <a:t>niečoho väčšieho, než sme my, </a:t>
            </a:r>
            <a:endParaRPr lang="sk-SK" sz="3200" b="1" dirty="0" smtClean="0"/>
          </a:p>
          <a:p>
            <a:pPr>
              <a:spcBef>
                <a:spcPts val="1200"/>
              </a:spcBef>
              <a:buFontTx/>
              <a:buChar char="-"/>
            </a:pPr>
            <a:r>
              <a:rPr lang="sk-SK" sz="3200" b="1" dirty="0" smtClean="0"/>
              <a:t> </a:t>
            </a:r>
            <a:r>
              <a:rPr lang="sk-SK" sz="3200" b="1" dirty="0" smtClean="0"/>
              <a:t>aby </a:t>
            </a:r>
            <a:r>
              <a:rPr lang="sk-SK" sz="3200" b="1" dirty="0" smtClean="0"/>
              <a:t>sme vytvorili niečo, čo nás pretrvá, aby sme „</a:t>
            </a:r>
            <a:r>
              <a:rPr lang="sk-SK" sz="3200" b="1" dirty="0" smtClean="0">
                <a:solidFill>
                  <a:srgbClr val="FF0000"/>
                </a:solidFill>
              </a:rPr>
              <a:t>zanechali odkaz</a:t>
            </a:r>
            <a:r>
              <a:rPr lang="sk-SK" sz="3200" b="1" dirty="0" smtClean="0"/>
              <a:t>“.</a:t>
            </a:r>
            <a:endParaRPr lang="sk-SK" sz="3200" b="1" dirty="0" smtClean="0"/>
          </a:p>
        </p:txBody>
      </p:sp>
      <p:pic>
        <p:nvPicPr>
          <p:cNvPr id="11" name="Obrázok 10" descr="IMG_5039-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388" y="428604"/>
            <a:ext cx="2577632" cy="33365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7072330" y="0"/>
            <a:ext cx="1643074" cy="6858000"/>
          </a:xfrm>
          <a:prstGeom prst="rect">
            <a:avLst/>
          </a:prstGeom>
          <a:solidFill>
            <a:srgbClr val="663300">
              <a:alpha val="3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>
            <a:off x="214282" y="857232"/>
            <a:ext cx="87154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52858" y="71414"/>
            <a:ext cx="884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rgbClr val="663300"/>
                </a:solidFill>
              </a:rPr>
              <a:t>DVE ROVINY TRANSCENDENCIE:</a:t>
            </a:r>
            <a:endParaRPr lang="sk-SK" sz="4800" b="1" dirty="0">
              <a:solidFill>
                <a:srgbClr val="6633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85720" y="1071546"/>
            <a:ext cx="6429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6000" b="1" dirty="0" smtClean="0">
                <a:solidFill>
                  <a:srgbClr val="FF0000"/>
                </a:solidFill>
              </a:rPr>
              <a:t>1) CIEĽ</a:t>
            </a:r>
            <a:endParaRPr lang="sk-SK" sz="6000" b="1" dirty="0" smtClean="0">
              <a:solidFill>
                <a:srgbClr val="FF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57158" y="2071678"/>
            <a:ext cx="628654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3200" b="1" dirty="0" smtClean="0"/>
              <a:t>… niečo </a:t>
            </a:r>
            <a:r>
              <a:rPr lang="sk-SK" sz="3200" b="1" dirty="0" smtClean="0"/>
              <a:t>presahujúce, čomu slúžime. </a:t>
            </a:r>
            <a:endParaRPr lang="sk-SK" sz="3200" b="1" dirty="0" smtClean="0"/>
          </a:p>
          <a:p>
            <a:pPr>
              <a:spcBef>
                <a:spcPts val="1200"/>
              </a:spcBef>
              <a:buFontTx/>
              <a:buChar char="-"/>
            </a:pPr>
            <a:r>
              <a:rPr lang="sk-SK" sz="3200" b="1" dirty="0" smtClean="0"/>
              <a:t> Snažíme </a:t>
            </a:r>
            <a:r>
              <a:rPr lang="sk-SK" sz="3200" b="1" dirty="0" smtClean="0"/>
              <a:t>sa byť </a:t>
            </a:r>
            <a:r>
              <a:rPr lang="sk-SK" sz="3200" b="1" dirty="0" smtClean="0">
                <a:solidFill>
                  <a:srgbClr val="FF0000"/>
                </a:solidFill>
              </a:rPr>
              <a:t>najlepší možní </a:t>
            </a:r>
            <a:r>
              <a:rPr lang="sk-SK" sz="3200" b="1" dirty="0" smtClean="0"/>
              <a:t>(</a:t>
            </a:r>
            <a:r>
              <a:rPr lang="sk-SK" sz="3200" b="1" dirty="0" err="1" smtClean="0"/>
              <a:t>sebaaktualizácia</a:t>
            </a:r>
            <a:r>
              <a:rPr lang="sk-SK" sz="3200" b="1" dirty="0" smtClean="0"/>
              <a:t>), </a:t>
            </a:r>
            <a:endParaRPr lang="sk-SK" sz="3200" b="1" dirty="0" smtClean="0"/>
          </a:p>
          <a:p>
            <a:pPr>
              <a:spcBef>
                <a:spcPts val="1200"/>
              </a:spcBef>
              <a:buFontTx/>
              <a:buChar char="-"/>
            </a:pPr>
            <a:r>
              <a:rPr lang="sk-SK" sz="3200" b="1" dirty="0" smtClean="0"/>
              <a:t> </a:t>
            </a:r>
            <a:r>
              <a:rPr lang="sk-SK" sz="3200" b="1" dirty="0" smtClean="0"/>
              <a:t>aby </a:t>
            </a:r>
            <a:r>
              <a:rPr lang="sk-SK" sz="3200" b="1" dirty="0" smtClean="0"/>
              <a:t>sme potom túto svoju skvelosť mohli </a:t>
            </a:r>
            <a:r>
              <a:rPr lang="sk-SK" sz="3200" b="1" dirty="0" smtClean="0">
                <a:solidFill>
                  <a:srgbClr val="FF0000"/>
                </a:solidFill>
              </a:rPr>
              <a:t>dať do služby </a:t>
            </a:r>
            <a:r>
              <a:rPr lang="sk-SK" sz="3200" b="1" dirty="0" smtClean="0"/>
              <a:t>niečoho väčšieho, než sme my, </a:t>
            </a:r>
            <a:endParaRPr lang="sk-SK" sz="3200" b="1" dirty="0" smtClean="0"/>
          </a:p>
          <a:p>
            <a:pPr>
              <a:spcBef>
                <a:spcPts val="1200"/>
              </a:spcBef>
              <a:buFontTx/>
              <a:buChar char="-"/>
            </a:pPr>
            <a:r>
              <a:rPr lang="sk-SK" sz="3200" b="1" dirty="0" smtClean="0"/>
              <a:t> </a:t>
            </a:r>
            <a:r>
              <a:rPr lang="sk-SK" sz="3200" b="1" dirty="0" smtClean="0"/>
              <a:t>aby </a:t>
            </a:r>
            <a:r>
              <a:rPr lang="sk-SK" sz="3200" b="1" dirty="0" smtClean="0"/>
              <a:t>sme vytvorili niečo, čo nás pretrvá, aby sme „</a:t>
            </a:r>
            <a:r>
              <a:rPr lang="sk-SK" sz="3200" b="1" dirty="0" smtClean="0">
                <a:solidFill>
                  <a:srgbClr val="FF0000"/>
                </a:solidFill>
              </a:rPr>
              <a:t>zanechali odkaz</a:t>
            </a:r>
            <a:r>
              <a:rPr lang="sk-SK" sz="3200" b="1" dirty="0" smtClean="0"/>
              <a:t>“.</a:t>
            </a:r>
            <a:endParaRPr lang="sk-SK" sz="3200" b="1" dirty="0" smtClean="0"/>
          </a:p>
        </p:txBody>
      </p:sp>
      <p:pic>
        <p:nvPicPr>
          <p:cNvPr id="15" name="Obrázok 14" descr="IMG_5039-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388" y="428604"/>
            <a:ext cx="2577632" cy="33365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Skupina 10"/>
          <p:cNvGrpSpPr/>
          <p:nvPr/>
        </p:nvGrpSpPr>
        <p:grpSpPr>
          <a:xfrm>
            <a:off x="1071538" y="2000240"/>
            <a:ext cx="7072362" cy="4286280"/>
            <a:chOff x="1000100" y="928670"/>
            <a:chExt cx="7072362" cy="5286412"/>
          </a:xfrm>
        </p:grpSpPr>
        <p:sp useBgFill="1">
          <p:nvSpPr>
            <p:cNvPr id="12" name="Zaoblený obdĺžnik 11"/>
            <p:cNvSpPr/>
            <p:nvPr/>
          </p:nvSpPr>
          <p:spPr>
            <a:xfrm>
              <a:off x="1000100" y="928670"/>
              <a:ext cx="7072362" cy="5286412"/>
            </a:xfrm>
            <a:prstGeom prst="roundRect">
              <a:avLst>
                <a:gd name="adj" fmla="val 5129"/>
              </a:avLst>
            </a:prstGeom>
            <a:ln w="28575">
              <a:noFill/>
            </a:ln>
          </p:spPr>
          <p:txBody>
            <a:bodyPr wrap="square" rtlCol="0" anchor="ctr">
              <a:noAutofit/>
            </a:bodyPr>
            <a:lstStyle/>
            <a:p>
              <a:pPr algn="ctr">
                <a:spcBef>
                  <a:spcPts val="1200"/>
                </a:spcBef>
                <a:buFont typeface="Arial" pitchFamily="34" charset="0"/>
                <a:buChar char="•"/>
              </a:pPr>
              <a:endParaRPr lang="sk-SK" sz="3200" b="1" dirty="0" smtClean="0"/>
            </a:p>
          </p:txBody>
        </p:sp>
        <p:sp>
          <p:nvSpPr>
            <p:cNvPr id="13" name="Zaoblený obdĺžnik 12"/>
            <p:cNvSpPr/>
            <p:nvPr/>
          </p:nvSpPr>
          <p:spPr>
            <a:xfrm>
              <a:off x="1071538" y="1000108"/>
              <a:ext cx="6929486" cy="5143536"/>
            </a:xfrm>
            <a:prstGeom prst="roundRect">
              <a:avLst>
                <a:gd name="adj" fmla="val 4131"/>
              </a:avLst>
            </a:prstGeom>
            <a:solidFill>
              <a:schemeClr val="bg1"/>
            </a:solidFill>
            <a:ln w="28575">
              <a:solidFill>
                <a:srgbClr val="6633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>
                <a:spcBef>
                  <a:spcPts val="1200"/>
                </a:spcBef>
                <a:buFont typeface="Arial" pitchFamily="34" charset="0"/>
                <a:buChar char="•"/>
              </a:pPr>
              <a:endParaRPr lang="sk-SK" sz="32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4" name="BlokTextu 13"/>
          <p:cNvSpPr txBox="1"/>
          <p:nvPr/>
        </p:nvSpPr>
        <p:spPr>
          <a:xfrm>
            <a:off x="1357290" y="2380017"/>
            <a:ext cx="650085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3600" b="1" dirty="0" err="1" smtClean="0">
                <a:solidFill>
                  <a:srgbClr val="FF0000"/>
                </a:solidFill>
              </a:rPr>
              <a:t>Proaktivita</a:t>
            </a:r>
            <a:endParaRPr lang="sk-SK" sz="3200" b="1" dirty="0" smtClean="0">
              <a:solidFill>
                <a:srgbClr val="FF0000"/>
              </a:solidFill>
            </a:endParaRPr>
          </a:p>
          <a:p>
            <a:pPr lvl="0"/>
            <a:r>
              <a:rPr lang="sk-SK" sz="3600" b="1" dirty="0" smtClean="0">
                <a:solidFill>
                  <a:srgbClr val="FF0000"/>
                </a:solidFill>
              </a:rPr>
              <a:t>Práca</a:t>
            </a:r>
            <a:r>
              <a:rPr lang="sk-SK" sz="3600" b="1" dirty="0" smtClean="0"/>
              <a:t> </a:t>
            </a:r>
            <a:r>
              <a:rPr lang="sk-SK" sz="2000" b="1" dirty="0" smtClean="0"/>
              <a:t>na svojom úspechu</a:t>
            </a:r>
            <a:endParaRPr lang="sk-SK" sz="3200" b="1" dirty="0" smtClean="0"/>
          </a:p>
          <a:p>
            <a:pPr lvl="0"/>
            <a:r>
              <a:rPr lang="sk-SK" sz="3600" b="1" dirty="0" smtClean="0">
                <a:solidFill>
                  <a:srgbClr val="FF0000"/>
                </a:solidFill>
              </a:rPr>
              <a:t>80/20</a:t>
            </a:r>
            <a:r>
              <a:rPr lang="sk-SK" sz="3200" b="1" dirty="0" smtClean="0"/>
              <a:t> </a:t>
            </a:r>
            <a:r>
              <a:rPr lang="sk-SK" sz="3200" b="1" dirty="0" smtClean="0"/>
              <a:t>– </a:t>
            </a:r>
            <a:r>
              <a:rPr lang="sk-SK" sz="2000" b="1" dirty="0" smtClean="0"/>
              <a:t>sústrediť </a:t>
            </a:r>
            <a:r>
              <a:rPr lang="sk-SK" sz="2000" b="1" dirty="0" smtClean="0"/>
              <a:t>80% energie na 20% kľúčových vecí</a:t>
            </a:r>
            <a:endParaRPr lang="sk-SK" sz="3200" b="1" dirty="0" smtClean="0"/>
          </a:p>
          <a:p>
            <a:pPr lvl="0"/>
            <a:r>
              <a:rPr lang="sk-SK" sz="3600" b="1" dirty="0" smtClean="0">
                <a:solidFill>
                  <a:srgbClr val="FF0000"/>
                </a:solidFill>
              </a:rPr>
              <a:t>Čnosť</a:t>
            </a:r>
            <a:r>
              <a:rPr lang="sk-SK" sz="3600" b="1" dirty="0" smtClean="0"/>
              <a:t> </a:t>
            </a:r>
            <a:r>
              <a:rPr lang="sk-SK" sz="3200" b="1" dirty="0" smtClean="0"/>
              <a:t>– </a:t>
            </a:r>
            <a:r>
              <a:rPr lang="sk-SK" sz="2000" b="1" dirty="0" smtClean="0"/>
              <a:t>návyk dobra</a:t>
            </a:r>
            <a:endParaRPr lang="sk-SK" sz="3200" b="1" dirty="0" smtClean="0"/>
          </a:p>
          <a:p>
            <a:pPr lvl="0"/>
            <a:r>
              <a:rPr lang="sk-SK" sz="3600" b="1" dirty="0" smtClean="0">
                <a:solidFill>
                  <a:srgbClr val="FF0000"/>
                </a:solidFill>
              </a:rPr>
              <a:t>Plánovanie</a:t>
            </a:r>
            <a:r>
              <a:rPr lang="sk-SK" sz="3600" b="1" dirty="0" smtClean="0"/>
              <a:t> </a:t>
            </a:r>
            <a:r>
              <a:rPr lang="sk-SK" sz="3200" b="1" dirty="0" smtClean="0"/>
              <a:t>– </a:t>
            </a:r>
            <a:r>
              <a:rPr lang="sk-SK" sz="2000" b="1" dirty="0" smtClean="0"/>
              <a:t>kvadrant II.</a:t>
            </a:r>
            <a:endParaRPr lang="sk-SK" sz="3200" b="1" dirty="0" smtClean="0"/>
          </a:p>
          <a:p>
            <a:pPr lvl="0"/>
            <a:r>
              <a:rPr lang="sk-SK" sz="3600" b="1" dirty="0" smtClean="0">
                <a:solidFill>
                  <a:srgbClr val="FF0000"/>
                </a:solidFill>
              </a:rPr>
              <a:t>Disciplína</a:t>
            </a:r>
            <a:r>
              <a:rPr lang="sk-SK" sz="3600" b="1" dirty="0" smtClean="0"/>
              <a:t> </a:t>
            </a:r>
            <a:r>
              <a:rPr lang="sk-SK" sz="3200" b="1" dirty="0" smtClean="0"/>
              <a:t>– </a:t>
            </a:r>
            <a:r>
              <a:rPr lang="sk-SK" sz="2000" b="1" dirty="0" smtClean="0"/>
              <a:t>najprv práca, potom </a:t>
            </a:r>
            <a:r>
              <a:rPr lang="sk-SK" sz="2000" b="1" dirty="0" smtClean="0"/>
              <a:t>zábava</a:t>
            </a:r>
            <a:endParaRPr lang="sk-SK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7072330" y="0"/>
            <a:ext cx="1643074" cy="6858000"/>
          </a:xfrm>
          <a:prstGeom prst="rect">
            <a:avLst/>
          </a:prstGeom>
          <a:solidFill>
            <a:srgbClr val="663300">
              <a:alpha val="3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>
            <a:off x="214282" y="857232"/>
            <a:ext cx="87154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52858" y="71414"/>
            <a:ext cx="884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rgbClr val="663300"/>
                </a:solidFill>
              </a:rPr>
              <a:t>DVE ROVINY TRANSCENDENCIE:</a:t>
            </a:r>
            <a:endParaRPr lang="sk-SK" sz="4800" b="1" dirty="0">
              <a:solidFill>
                <a:srgbClr val="6633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85720" y="1071546"/>
            <a:ext cx="64294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6000" b="1" dirty="0" smtClean="0">
                <a:solidFill>
                  <a:srgbClr val="FF0000"/>
                </a:solidFill>
              </a:rPr>
              <a:t>1) CIEĽ</a:t>
            </a:r>
          </a:p>
          <a:p>
            <a:pPr>
              <a:spcBef>
                <a:spcPts val="1200"/>
              </a:spcBef>
            </a:pPr>
            <a:r>
              <a:rPr lang="sk-SK" sz="6000" b="1" dirty="0" smtClean="0">
                <a:solidFill>
                  <a:srgbClr val="FF0000"/>
                </a:solidFill>
              </a:rPr>
              <a:t>2) VZŤAH</a:t>
            </a:r>
            <a:endParaRPr lang="sk-SK" sz="6000" b="1" dirty="0" smtClean="0">
              <a:solidFill>
                <a:srgbClr val="FF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85720" y="3214686"/>
            <a:ext cx="6286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3600" b="1" dirty="0" smtClean="0"/>
              <a:t>… čiže znova transcendencia: </a:t>
            </a:r>
            <a:r>
              <a:rPr lang="sk-SK" sz="3600" b="1" dirty="0" smtClean="0">
                <a:solidFill>
                  <a:srgbClr val="FF0000"/>
                </a:solidFill>
              </a:rPr>
              <a:t>schopnosť vystúpiť zo seba a oddať sa niekomu inému</a:t>
            </a:r>
            <a:r>
              <a:rPr lang="sk-SK" sz="3600" b="1" dirty="0" smtClean="0"/>
              <a:t>, byť pre neho oporou, inšpiráciou, povzbudením a výzvou k rastu – a on nám.</a:t>
            </a:r>
            <a:endParaRPr lang="sk-SK" sz="3600" b="1" dirty="0" smtClean="0"/>
          </a:p>
        </p:txBody>
      </p:sp>
      <p:pic>
        <p:nvPicPr>
          <p:cNvPr id="11" name="Obrázok 10" descr="ManzeliaNaLuke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1820" y="3071810"/>
            <a:ext cx="2722179" cy="37861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7072330" y="0"/>
            <a:ext cx="1643074" cy="6858000"/>
          </a:xfrm>
          <a:prstGeom prst="rect">
            <a:avLst/>
          </a:prstGeom>
          <a:solidFill>
            <a:srgbClr val="663300">
              <a:alpha val="3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>
            <a:off x="214282" y="857232"/>
            <a:ext cx="87154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52858" y="71414"/>
            <a:ext cx="884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rgbClr val="663300"/>
                </a:solidFill>
              </a:rPr>
              <a:t>DVE ROVINY TRANSCENDENCIE:</a:t>
            </a:r>
            <a:endParaRPr lang="sk-SK" sz="4800" b="1" dirty="0">
              <a:solidFill>
                <a:srgbClr val="6633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85720" y="1071546"/>
            <a:ext cx="64294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6000" b="1" dirty="0" smtClean="0">
                <a:solidFill>
                  <a:srgbClr val="FF0000"/>
                </a:solidFill>
              </a:rPr>
              <a:t>1) CIEĽ</a:t>
            </a:r>
          </a:p>
          <a:p>
            <a:pPr>
              <a:spcBef>
                <a:spcPts val="1200"/>
              </a:spcBef>
            </a:pPr>
            <a:r>
              <a:rPr lang="sk-SK" sz="6000" b="1" dirty="0" smtClean="0">
                <a:solidFill>
                  <a:srgbClr val="FF0000"/>
                </a:solidFill>
              </a:rPr>
              <a:t>2) VZŤAH</a:t>
            </a:r>
            <a:endParaRPr lang="sk-SK" sz="6000" b="1" dirty="0" smtClean="0">
              <a:solidFill>
                <a:srgbClr val="FF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85720" y="3214686"/>
            <a:ext cx="6286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3600" b="1" dirty="0" smtClean="0"/>
              <a:t>… čiže znova transcendencia: </a:t>
            </a:r>
            <a:r>
              <a:rPr lang="sk-SK" sz="3600" b="1" dirty="0" smtClean="0">
                <a:solidFill>
                  <a:srgbClr val="FF0000"/>
                </a:solidFill>
              </a:rPr>
              <a:t>schopnosť vystúpiť zo seba a oddať sa niekomu inému</a:t>
            </a:r>
            <a:r>
              <a:rPr lang="sk-SK" sz="3600" b="1" dirty="0" smtClean="0"/>
              <a:t>, byť pre neho oporou, inšpiráciou, povzbudením a výzvou k rastu – a on nám.</a:t>
            </a:r>
            <a:endParaRPr lang="sk-SK" sz="3600" b="1" dirty="0" smtClean="0"/>
          </a:p>
        </p:txBody>
      </p:sp>
      <p:pic>
        <p:nvPicPr>
          <p:cNvPr id="11" name="Obrázok 10" descr="ManzeliaNaLuke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1820" y="3071810"/>
            <a:ext cx="2722179" cy="37861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" name="Skupina 11"/>
          <p:cNvGrpSpPr/>
          <p:nvPr/>
        </p:nvGrpSpPr>
        <p:grpSpPr>
          <a:xfrm>
            <a:off x="1071538" y="3857628"/>
            <a:ext cx="7072362" cy="2428892"/>
            <a:chOff x="1000100" y="928670"/>
            <a:chExt cx="7072362" cy="5286412"/>
          </a:xfrm>
        </p:grpSpPr>
        <p:sp useBgFill="1">
          <p:nvSpPr>
            <p:cNvPr id="13" name="Zaoblený obdĺžnik 12"/>
            <p:cNvSpPr/>
            <p:nvPr/>
          </p:nvSpPr>
          <p:spPr>
            <a:xfrm>
              <a:off x="1000100" y="928670"/>
              <a:ext cx="7072362" cy="5286412"/>
            </a:xfrm>
            <a:prstGeom prst="roundRect">
              <a:avLst>
                <a:gd name="adj" fmla="val 5129"/>
              </a:avLst>
            </a:prstGeom>
            <a:ln w="28575">
              <a:noFill/>
            </a:ln>
          </p:spPr>
          <p:txBody>
            <a:bodyPr wrap="square" rtlCol="0" anchor="ctr">
              <a:noAutofit/>
            </a:bodyPr>
            <a:lstStyle/>
            <a:p>
              <a:pPr algn="ctr">
                <a:spcBef>
                  <a:spcPts val="1200"/>
                </a:spcBef>
                <a:buFont typeface="Arial" pitchFamily="34" charset="0"/>
                <a:buChar char="•"/>
              </a:pPr>
              <a:endParaRPr lang="sk-SK" sz="3200" b="1" dirty="0" smtClean="0"/>
            </a:p>
          </p:txBody>
        </p:sp>
        <p:sp>
          <p:nvSpPr>
            <p:cNvPr id="14" name="Zaoblený obdĺžnik 13"/>
            <p:cNvSpPr/>
            <p:nvPr/>
          </p:nvSpPr>
          <p:spPr>
            <a:xfrm>
              <a:off x="1071538" y="1000108"/>
              <a:ext cx="6929486" cy="5143536"/>
            </a:xfrm>
            <a:prstGeom prst="roundRect">
              <a:avLst>
                <a:gd name="adj" fmla="val 4131"/>
              </a:avLst>
            </a:prstGeom>
            <a:solidFill>
              <a:schemeClr val="bg1"/>
            </a:solidFill>
            <a:ln w="28575">
              <a:solidFill>
                <a:srgbClr val="6633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>
                <a:spcBef>
                  <a:spcPts val="1200"/>
                </a:spcBef>
                <a:buFont typeface="Arial" pitchFamily="34" charset="0"/>
                <a:buChar char="•"/>
              </a:pPr>
              <a:endParaRPr lang="sk-SK" sz="32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5" name="BlokTextu 14"/>
          <p:cNvSpPr txBox="1"/>
          <p:nvPr/>
        </p:nvSpPr>
        <p:spPr>
          <a:xfrm>
            <a:off x="1357290" y="4175004"/>
            <a:ext cx="6500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3600" b="1" dirty="0" smtClean="0">
                <a:solidFill>
                  <a:srgbClr val="FF0000"/>
                </a:solidFill>
              </a:rPr>
              <a:t>WIN-WIN</a:t>
            </a:r>
          </a:p>
          <a:p>
            <a:pPr lvl="0"/>
            <a:r>
              <a:rPr lang="sk-SK" sz="3600" b="1" dirty="0" smtClean="0">
                <a:solidFill>
                  <a:srgbClr val="FF0000"/>
                </a:solidFill>
              </a:rPr>
              <a:t>Počúvanie a empatia</a:t>
            </a:r>
          </a:p>
          <a:p>
            <a:pPr lvl="0"/>
            <a:r>
              <a:rPr lang="sk-SK" sz="3600" b="1" dirty="0" smtClean="0">
                <a:solidFill>
                  <a:srgbClr val="FF0000"/>
                </a:solidFill>
              </a:rPr>
              <a:t>Tímová práca – synergia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7072330" y="0"/>
            <a:ext cx="1643074" cy="6858000"/>
          </a:xfrm>
          <a:prstGeom prst="rect">
            <a:avLst/>
          </a:prstGeom>
          <a:solidFill>
            <a:srgbClr val="663300">
              <a:alpha val="3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>
            <a:off x="214282" y="857232"/>
            <a:ext cx="87154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52858" y="71414"/>
            <a:ext cx="884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rgbClr val="663300"/>
                </a:solidFill>
              </a:rPr>
              <a:t>NEODDELITEĽNÉ:</a:t>
            </a:r>
            <a:endParaRPr lang="sk-SK" sz="4800" b="1" dirty="0">
              <a:solidFill>
                <a:srgbClr val="6633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85720" y="1071546"/>
            <a:ext cx="64294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6000" b="1" dirty="0" smtClean="0">
                <a:solidFill>
                  <a:srgbClr val="FF0000"/>
                </a:solidFill>
              </a:rPr>
              <a:t>1) CIEĽ</a:t>
            </a:r>
          </a:p>
          <a:p>
            <a:pPr>
              <a:spcBef>
                <a:spcPts val="1200"/>
              </a:spcBef>
            </a:pPr>
            <a:r>
              <a:rPr lang="sk-SK" sz="6000" b="1" dirty="0" smtClean="0">
                <a:solidFill>
                  <a:srgbClr val="FF0000"/>
                </a:solidFill>
              </a:rPr>
              <a:t>2) VZŤAH</a:t>
            </a:r>
            <a:endParaRPr lang="sk-SK" sz="6000" b="1" dirty="0" smtClean="0">
              <a:solidFill>
                <a:srgbClr val="FF0000"/>
              </a:solidFill>
            </a:endParaRPr>
          </a:p>
        </p:txBody>
      </p:sp>
      <p:pic>
        <p:nvPicPr>
          <p:cNvPr id="16" name="Obrázok 15" descr="IMG_5039-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388" y="428604"/>
            <a:ext cx="2577632" cy="33365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Obrázok 10" descr="ManzeliaNaLuke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21820" y="3071810"/>
            <a:ext cx="2722179" cy="37861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BlokTextu 17"/>
          <p:cNvSpPr txBox="1"/>
          <p:nvPr/>
        </p:nvSpPr>
        <p:spPr>
          <a:xfrm>
            <a:off x="285720" y="3227390"/>
            <a:ext cx="6286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3600" b="1" dirty="0" smtClean="0"/>
              <a:t>- </a:t>
            </a:r>
            <a:r>
              <a:rPr lang="sk-SK" sz="3600" b="1" dirty="0" smtClean="0">
                <a:solidFill>
                  <a:srgbClr val="FF0000"/>
                </a:solidFill>
              </a:rPr>
              <a:t>VZŤAH</a:t>
            </a:r>
            <a:r>
              <a:rPr lang="sk-SK" sz="3600" dirty="0" smtClean="0">
                <a:solidFill>
                  <a:srgbClr val="FF0000"/>
                </a:solidFill>
              </a:rPr>
              <a:t> </a:t>
            </a:r>
            <a:r>
              <a:rPr lang="sk-SK" sz="3600" b="1" dirty="0" smtClean="0">
                <a:solidFill>
                  <a:srgbClr val="FF0000"/>
                </a:solidFill>
              </a:rPr>
              <a:t>vyžaduje </a:t>
            </a:r>
            <a:r>
              <a:rPr lang="sk-SK" sz="3600" b="1" dirty="0" smtClean="0">
                <a:solidFill>
                  <a:srgbClr val="FF0000"/>
                </a:solidFill>
              </a:rPr>
              <a:t>spoločný </a:t>
            </a:r>
            <a:r>
              <a:rPr lang="sk-SK" sz="3600" b="1" dirty="0" smtClean="0">
                <a:solidFill>
                  <a:srgbClr val="FF0000"/>
                </a:solidFill>
              </a:rPr>
              <a:t>CIEĽ </a:t>
            </a:r>
            <a:r>
              <a:rPr lang="sk-SK" sz="3600" dirty="0" smtClean="0"/>
              <a:t>(hľadieť jedným smerom).</a:t>
            </a:r>
            <a:endParaRPr lang="sk-SK" sz="3600" dirty="0" smtClean="0"/>
          </a:p>
          <a:p>
            <a:pPr lvl="0"/>
            <a:r>
              <a:rPr lang="sk-SK" sz="3600" b="1" dirty="0" smtClean="0"/>
              <a:t>- </a:t>
            </a:r>
            <a:r>
              <a:rPr lang="sk-SK" sz="3600" b="1" dirty="0" smtClean="0">
                <a:solidFill>
                  <a:srgbClr val="FF0000"/>
                </a:solidFill>
              </a:rPr>
              <a:t>VEĽKÝ CIEĽ vyžaduje na </a:t>
            </a:r>
            <a:r>
              <a:rPr lang="sk-SK" sz="3600" b="1" dirty="0" smtClean="0">
                <a:solidFill>
                  <a:srgbClr val="FF0000"/>
                </a:solidFill>
              </a:rPr>
              <a:t>svoje dosahovanie opravdivé </a:t>
            </a:r>
            <a:r>
              <a:rPr lang="sk-SK" sz="3600" b="1" dirty="0" smtClean="0">
                <a:solidFill>
                  <a:srgbClr val="FF0000"/>
                </a:solidFill>
              </a:rPr>
              <a:t>VZŤAHY</a:t>
            </a:r>
            <a:r>
              <a:rPr lang="sk-SK" sz="3600" dirty="0" smtClean="0">
                <a:solidFill>
                  <a:srgbClr val="FF0000"/>
                </a:solidFill>
              </a:rPr>
              <a:t> </a:t>
            </a:r>
            <a:r>
              <a:rPr lang="sk-SK" sz="3600" dirty="0" smtClean="0"/>
              <a:t>(tím, synergia, podpora, spolupráca).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7072330" y="0"/>
            <a:ext cx="1643074" cy="6858000"/>
          </a:xfrm>
          <a:prstGeom prst="rect">
            <a:avLst/>
          </a:prstGeom>
          <a:solidFill>
            <a:srgbClr val="663300">
              <a:alpha val="3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>
            <a:off x="214282" y="857232"/>
            <a:ext cx="87154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52858" y="71414"/>
            <a:ext cx="884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rgbClr val="663300"/>
                </a:solidFill>
              </a:rPr>
              <a:t>VAŠA ODMENA:</a:t>
            </a:r>
            <a:endParaRPr lang="sk-SK" sz="4800" b="1" dirty="0">
              <a:solidFill>
                <a:srgbClr val="6633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85720" y="1071546"/>
            <a:ext cx="64294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6000" b="1" dirty="0" smtClean="0">
                <a:solidFill>
                  <a:srgbClr val="663300"/>
                </a:solidFill>
              </a:rPr>
              <a:t>1) CIEĽ</a:t>
            </a:r>
          </a:p>
          <a:p>
            <a:pPr>
              <a:spcBef>
                <a:spcPts val="1200"/>
              </a:spcBef>
            </a:pPr>
            <a:r>
              <a:rPr lang="sk-SK" sz="6000" b="1" dirty="0" smtClean="0">
                <a:solidFill>
                  <a:srgbClr val="663300"/>
                </a:solidFill>
              </a:rPr>
              <a:t>2) VZŤAH</a:t>
            </a:r>
            <a:endParaRPr lang="sk-SK" sz="6000" b="1" dirty="0" smtClean="0">
              <a:solidFill>
                <a:srgbClr val="6633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85720" y="4438731"/>
            <a:ext cx="6000792" cy="206210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3600" b="1" dirty="0" smtClean="0"/>
              <a:t>- Skúsenosť </a:t>
            </a:r>
            <a:r>
              <a:rPr lang="sk-SK" sz="3600" b="1" dirty="0" smtClean="0">
                <a:solidFill>
                  <a:srgbClr val="FF0000"/>
                </a:solidFill>
              </a:rPr>
              <a:t>ÚSPECHU</a:t>
            </a:r>
          </a:p>
          <a:p>
            <a:pPr>
              <a:spcBef>
                <a:spcPts val="1200"/>
              </a:spcBef>
            </a:pPr>
            <a:r>
              <a:rPr lang="sk-SK" sz="3600" b="1" dirty="0" smtClean="0"/>
              <a:t>- Skúsenosť </a:t>
            </a:r>
            <a:r>
              <a:rPr lang="sk-SK" sz="3600" b="1" dirty="0" smtClean="0">
                <a:solidFill>
                  <a:srgbClr val="FF0000"/>
                </a:solidFill>
              </a:rPr>
              <a:t>JEDNOTY</a:t>
            </a:r>
            <a:r>
              <a:rPr lang="sk-SK" sz="3600" b="1" dirty="0" smtClean="0"/>
              <a:t> a </a:t>
            </a:r>
            <a:r>
              <a:rPr lang="sk-SK" sz="3600" b="1" dirty="0" smtClean="0">
                <a:solidFill>
                  <a:srgbClr val="FF0000"/>
                </a:solidFill>
              </a:rPr>
              <a:t>LÁSKY</a:t>
            </a:r>
          </a:p>
          <a:p>
            <a:pPr>
              <a:spcBef>
                <a:spcPts val="1200"/>
              </a:spcBef>
            </a:pPr>
            <a:r>
              <a:rPr lang="sk-SK" sz="3600" b="1" dirty="0" smtClean="0"/>
              <a:t>Oboje dohromady = </a:t>
            </a:r>
            <a:r>
              <a:rPr lang="sk-SK" sz="3600" b="1" dirty="0" smtClean="0">
                <a:solidFill>
                  <a:srgbClr val="FF0000"/>
                </a:solidFill>
              </a:rPr>
              <a:t>ŠŤASTIE</a:t>
            </a:r>
            <a:r>
              <a:rPr lang="sk-SK" sz="3600" b="1" dirty="0" smtClean="0"/>
              <a:t>.</a:t>
            </a:r>
            <a:endParaRPr lang="sk-SK" sz="3600" b="1" dirty="0" smtClean="0"/>
          </a:p>
        </p:txBody>
      </p:sp>
      <p:pic>
        <p:nvPicPr>
          <p:cNvPr id="16" name="Obrázok 15" descr="IMG_5039-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388" y="428604"/>
            <a:ext cx="2577632" cy="33365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Obrázok 10" descr="ManzeliaNaLuke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21820" y="3071810"/>
            <a:ext cx="2722179" cy="37861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Šípka dolu 16"/>
          <p:cNvSpPr/>
          <p:nvPr/>
        </p:nvSpPr>
        <p:spPr>
          <a:xfrm>
            <a:off x="2643174" y="3143248"/>
            <a:ext cx="785818" cy="1000132"/>
          </a:xfrm>
          <a:prstGeom prst="downArrow">
            <a:avLst/>
          </a:prstGeom>
          <a:solidFill>
            <a:srgbClr val="FF0000"/>
          </a:solidFill>
          <a:ln w="38100">
            <a:solidFill>
              <a:srgbClr val="66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  <a:buFont typeface="Arial" pitchFamily="34" charset="0"/>
              <a:buChar char="•"/>
            </a:pPr>
            <a:endParaRPr lang="sk-SK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7072330" y="0"/>
            <a:ext cx="1643074" cy="6858000"/>
          </a:xfrm>
          <a:prstGeom prst="rect">
            <a:avLst/>
          </a:prstGeom>
          <a:solidFill>
            <a:srgbClr val="663300">
              <a:alpha val="3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>
            <a:off x="214282" y="857232"/>
            <a:ext cx="87154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52858" y="71414"/>
            <a:ext cx="884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rgbClr val="663300"/>
                </a:solidFill>
              </a:rPr>
              <a:t>MAXIMÁLNA ODMENA…?</a:t>
            </a:r>
            <a:endParaRPr lang="sk-SK" sz="4800" b="1" dirty="0">
              <a:solidFill>
                <a:srgbClr val="6633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85720" y="1071546"/>
            <a:ext cx="6429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k-SK" sz="6000" b="1" dirty="0" smtClean="0">
                <a:solidFill>
                  <a:srgbClr val="663300"/>
                </a:solidFill>
              </a:rPr>
              <a:t>3) TALENT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357158" y="2357430"/>
            <a:ext cx="628654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2800" b="1" dirty="0" smtClean="0">
                <a:solidFill>
                  <a:srgbClr val="FF0000"/>
                </a:solidFill>
              </a:rPr>
              <a:t>Každý máme v sebe nejaké nadanie, nejakú silnú stránku</a:t>
            </a:r>
            <a:r>
              <a:rPr lang="sk-SK" sz="2800" dirty="0" smtClean="0">
                <a:solidFill>
                  <a:srgbClr val="FF0000"/>
                </a:solidFill>
              </a:rPr>
              <a:t> – </a:t>
            </a:r>
            <a:r>
              <a:rPr lang="sk-SK" sz="2800" b="1" dirty="0" smtClean="0">
                <a:solidFill>
                  <a:srgbClr val="FF0000"/>
                </a:solidFill>
              </a:rPr>
              <a:t>TALENT</a:t>
            </a:r>
            <a:r>
              <a:rPr lang="sk-SK" sz="2800" dirty="0" smtClean="0">
                <a:solidFill>
                  <a:srgbClr val="FF0000"/>
                </a:solidFill>
              </a:rPr>
              <a:t>.</a:t>
            </a:r>
          </a:p>
          <a:p>
            <a:pPr lvl="0">
              <a:spcBef>
                <a:spcPts val="1200"/>
              </a:spcBef>
            </a:pPr>
            <a:r>
              <a:rPr lang="sk-SK" sz="2800" b="1" dirty="0" smtClean="0"/>
              <a:t>Tá </a:t>
            </a:r>
            <a:r>
              <a:rPr lang="sk-SK" sz="2800" b="1" dirty="0" smtClean="0"/>
              <a:t>potom predstavuje oblasť, v ktorej dokážeme byť nielen </a:t>
            </a:r>
            <a:r>
              <a:rPr lang="sk-SK" sz="2800" b="1" dirty="0" smtClean="0">
                <a:solidFill>
                  <a:srgbClr val="FF0000"/>
                </a:solidFill>
              </a:rPr>
              <a:t>najúspešnejší</a:t>
            </a:r>
            <a:r>
              <a:rPr lang="sk-SK" sz="2800" b="1" dirty="0" smtClean="0"/>
              <a:t>, </a:t>
            </a:r>
            <a:r>
              <a:rPr lang="sk-SK" sz="2800" b="1" dirty="0" smtClean="0">
                <a:solidFill>
                  <a:srgbClr val="FF0000"/>
                </a:solidFill>
              </a:rPr>
              <a:t>najužitočnejší</a:t>
            </a:r>
            <a:r>
              <a:rPr lang="sk-SK" sz="2800" dirty="0" smtClean="0"/>
              <a:t>, ale do ktorej sa </a:t>
            </a:r>
            <a:r>
              <a:rPr lang="sk-SK" sz="2800" b="1" dirty="0" smtClean="0"/>
              <a:t>dokážeme úplne samozrejme </a:t>
            </a:r>
            <a:r>
              <a:rPr lang="sk-SK" sz="2800" b="1" dirty="0" smtClean="0">
                <a:solidFill>
                  <a:srgbClr val="FF0000"/>
                </a:solidFill>
              </a:rPr>
              <a:t>vložiť celí</a:t>
            </a:r>
            <a:r>
              <a:rPr lang="sk-SK" sz="2800" dirty="0" smtClean="0"/>
              <a:t>, pracovať na tom celou svojou bytosťou, </a:t>
            </a:r>
            <a:r>
              <a:rPr lang="sk-SK" sz="2800" b="1" dirty="0" smtClean="0">
                <a:solidFill>
                  <a:srgbClr val="FF0000"/>
                </a:solidFill>
              </a:rPr>
              <a:t>s veľkou radosťou a nadšením</a:t>
            </a:r>
            <a:r>
              <a:rPr lang="sk-SK" sz="2800" dirty="0" smtClean="0"/>
              <a:t> – a to je podmienka skutočne šťastného života</a:t>
            </a:r>
            <a:r>
              <a:rPr lang="sk-SK" sz="2800" dirty="0" smtClean="0"/>
              <a:t>!</a:t>
            </a:r>
            <a:endParaRPr lang="sk-SK" sz="2800" dirty="0" smtClean="0"/>
          </a:p>
        </p:txBody>
      </p:sp>
      <p:pic>
        <p:nvPicPr>
          <p:cNvPr id="15" name="Obrázok 14" descr="Supergirl.png"/>
          <p:cNvPicPr>
            <a:picLocks noChangeAspect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>
          <a:xfrm>
            <a:off x="6429388" y="758794"/>
            <a:ext cx="2714612" cy="60992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8100">
          <a:solidFill>
            <a:srgbClr val="663300"/>
          </a:solidFill>
        </a:ln>
      </a:spPr>
      <a:bodyPr wrap="square" rtlCol="0" anchor="ctr">
        <a:noAutofit/>
      </a:bodyPr>
      <a:lstStyle>
        <a:defPPr algn="ctr">
          <a:spcBef>
            <a:spcPts val="1200"/>
          </a:spcBef>
          <a:buFont typeface="Arial" pitchFamily="34" charset="0"/>
          <a:buChar char="•"/>
          <a:defRPr sz="3200" b="1" dirty="0" smtClean="0"/>
        </a:defPPr>
      </a:lstStyle>
    </a:spDef>
    <a:txDef>
      <a:spPr>
        <a:noFill/>
      </a:spPr>
      <a:bodyPr wrap="none" rtlCol="0">
        <a:spAutoFit/>
      </a:bodyPr>
      <a:lstStyle>
        <a:defPPr>
          <a:spcBef>
            <a:spcPts val="1200"/>
          </a:spcBef>
          <a:defRPr sz="24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621</Words>
  <Application>Microsoft Office PowerPoint</Application>
  <PresentationFormat>Prezentácia na obrazovke (4:3)</PresentationFormat>
  <Paragraphs>88</Paragraphs>
  <Slides>12</Slides>
  <Notes>12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</vt:vector>
  </TitlesOfParts>
  <Company>Laputa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Sheeta</dc:creator>
  <cp:lastModifiedBy>Sheeta</cp:lastModifiedBy>
  <cp:revision>145</cp:revision>
  <dcterms:created xsi:type="dcterms:W3CDTF">2011-12-15T09:53:40Z</dcterms:created>
  <dcterms:modified xsi:type="dcterms:W3CDTF">2012-02-29T06:38:59Z</dcterms:modified>
</cp:coreProperties>
</file>