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81" r:id="rId4"/>
    <p:sldId id="282" r:id="rId5"/>
    <p:sldId id="286" r:id="rId6"/>
    <p:sldId id="283" r:id="rId7"/>
    <p:sldId id="284" r:id="rId8"/>
    <p:sldId id="285" r:id="rId9"/>
    <p:sldId id="287" r:id="rId10"/>
    <p:sldId id="288" r:id="rId11"/>
    <p:sldId id="289" r:id="rId12"/>
    <p:sldId id="280" r:id="rId13"/>
    <p:sldId id="290" r:id="rId14"/>
    <p:sldId id="291" r:id="rId15"/>
    <p:sldId id="292" r:id="rId16"/>
    <p:sldId id="293" r:id="rId17"/>
    <p:sldId id="294" r:id="rId18"/>
    <p:sldId id="295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EEFB8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style val="8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INFORMÁCIA</a:t>
            </a:r>
            <a:r>
              <a:rPr lang="sk-SK" dirty="0" smtClean="0"/>
              <a:t> OBSIAHNUTÁ V ROZHOVORE</a:t>
            </a:r>
            <a:r>
              <a:rPr lang="en-US" dirty="0" smtClean="0"/>
              <a:t>:</a:t>
            </a:r>
            <a:endParaRPr lang="en-US" dirty="0"/>
          </a:p>
        </c:rich>
      </c:tx>
      <c:layout>
        <c:manualLayout>
          <c:xMode val="edge"/>
          <c:yMode val="edge"/>
          <c:x val="0.21201033464566932"/>
          <c:y val="3.750000000000000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INFORMÁCIA:</c:v>
                </c:pt>
              </c:strCache>
            </c:strRef>
          </c:tx>
          <c:explosion val="4"/>
          <c:dPt>
            <c:idx val="1"/>
            <c:explosion val="7"/>
          </c:dPt>
          <c:cat>
            <c:strRef>
              <c:f>Hárok1!$A$2:$A$4</c:f>
              <c:strCache>
                <c:ptCount val="3"/>
                <c:pt idx="0">
                  <c:v>Slová</c:v>
                </c:pt>
                <c:pt idx="1">
                  <c:v>Tón</c:v>
                </c:pt>
                <c:pt idx="2">
                  <c:v>Reč tela</c:v>
                </c:pt>
              </c:strCache>
            </c:strRef>
          </c:cat>
          <c:val>
            <c:numRef>
              <c:f>Hárok1!$B$2:$B$4</c:f>
              <c:numCache>
                <c:formatCode>General</c:formatCode>
                <c:ptCount val="3"/>
                <c:pt idx="0">
                  <c:v>7</c:v>
                </c:pt>
                <c:pt idx="1">
                  <c:v>40</c:v>
                </c:pt>
                <c:pt idx="2">
                  <c:v>53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k-SK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3F53-7F15-4327-BDCC-2C0605B639A5}" type="datetimeFigureOut">
              <a:rPr lang="sk-SK" smtClean="0"/>
              <a:pPr/>
              <a:t>8. 2. 2012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DD1CA-5C57-4507-BA2D-91AF3B541B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8. 2. 2012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8. 2. 2012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8. 2. 2012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8. 2. 2012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8. 2. 2012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8. 2. 2012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8. 2. 2012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8. 2. 2012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8. 2. 2012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8. 2. 2012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8. 2. 2012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7906-D821-4C96-88BE-07AC926DE057}" type="datetimeFigureOut">
              <a:rPr lang="sk-SK" smtClean="0"/>
              <a:pPr/>
              <a:t>8. 2. 2012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928662" y="2143116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7200" b="1" dirty="0" smtClean="0"/>
              <a:t>EMAPTIA A POČÚVANIE</a:t>
            </a:r>
            <a:endParaRPr lang="sk-SK" sz="7200" b="1" dirty="0"/>
          </a:p>
        </p:txBody>
      </p:sp>
      <p:pic>
        <p:nvPicPr>
          <p:cNvPr id="12" name="Obrázok 11" descr="s3-ki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96148" y="2285992"/>
            <a:ext cx="1986901" cy="4572008"/>
          </a:xfrm>
          <a:prstGeom prst="rect">
            <a:avLst/>
          </a:prstGeom>
        </p:spPr>
      </p:pic>
      <p:sp>
        <p:nvSpPr>
          <p:cNvPr id="13" name="Obdĺžnik 12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285720" y="240549"/>
            <a:ext cx="3721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800" b="1" dirty="0" smtClean="0">
                <a:solidFill>
                  <a:srgbClr val="663300"/>
                </a:solidFill>
              </a:rPr>
              <a:t>Dnešná téma: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4) </a:t>
            </a:r>
            <a:r>
              <a:rPr lang="sk-SK" sz="4800" b="1" dirty="0" smtClean="0">
                <a:solidFill>
                  <a:srgbClr val="663300"/>
                </a:solidFill>
              </a:rPr>
              <a:t>REČ TELA</a:t>
            </a:r>
            <a:endParaRPr lang="sk-SK" sz="4800" b="1" dirty="0">
              <a:solidFill>
                <a:srgbClr val="663300"/>
              </a:solidFill>
            </a:endParaRPr>
          </a:p>
        </p:txBody>
      </p:sp>
      <p:graphicFrame>
        <p:nvGraphicFramePr>
          <p:cNvPr id="51" name="Graf 50"/>
          <p:cNvGraphicFramePr/>
          <p:nvPr/>
        </p:nvGraphicFramePr>
        <p:xfrm>
          <a:off x="500034" y="11429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BlokTextu 51"/>
          <p:cNvSpPr txBox="1"/>
          <p:nvPr/>
        </p:nvSpPr>
        <p:spPr>
          <a:xfrm>
            <a:off x="3000364" y="2252955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7%</a:t>
            </a:r>
          </a:p>
        </p:txBody>
      </p:sp>
      <p:sp>
        <p:nvSpPr>
          <p:cNvPr id="53" name="BlokTextu 52"/>
          <p:cNvSpPr txBox="1"/>
          <p:nvPr/>
        </p:nvSpPr>
        <p:spPr>
          <a:xfrm>
            <a:off x="1714480" y="3000372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53%</a:t>
            </a:r>
          </a:p>
        </p:txBody>
      </p:sp>
      <p:sp>
        <p:nvSpPr>
          <p:cNvPr id="54" name="BlokTextu 53"/>
          <p:cNvSpPr txBox="1"/>
          <p:nvPr/>
        </p:nvSpPr>
        <p:spPr>
          <a:xfrm>
            <a:off x="4000496" y="307181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40%</a:t>
            </a:r>
          </a:p>
        </p:txBody>
      </p:sp>
      <p:sp>
        <p:nvSpPr>
          <p:cNvPr id="55" name="BlokTextu 54"/>
          <p:cNvSpPr txBox="1"/>
          <p:nvPr/>
        </p:nvSpPr>
        <p:spPr>
          <a:xfrm>
            <a:off x="285720" y="5072074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3200" b="1" dirty="0" smtClean="0">
                <a:solidFill>
                  <a:srgbClr val="FF0000"/>
                </a:solidFill>
              </a:rPr>
              <a:t>Samotné slová prenášajú len asi 7% informácií, obsiahnutých v rozhovore!</a:t>
            </a:r>
          </a:p>
        </p:txBody>
      </p:sp>
      <p:pic>
        <p:nvPicPr>
          <p:cNvPr id="56" name="Obrázok 55" descr="ZenaVystrasena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72264" y="2370104"/>
            <a:ext cx="2571736" cy="4487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5) </a:t>
            </a:r>
            <a:r>
              <a:rPr lang="sk-SK" sz="4800" b="1" dirty="0" smtClean="0">
                <a:solidFill>
                  <a:srgbClr val="663300"/>
                </a:solidFill>
              </a:rPr>
              <a:t>CIEĽOM JE RAST DRUHÉHO!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28596" y="1214422"/>
            <a:ext cx="6215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 Sú ľudia, ktorí si myslia, že </a:t>
            </a:r>
            <a:r>
              <a:rPr lang="sk-SK" sz="2800" b="1" dirty="0" smtClean="0">
                <a:solidFill>
                  <a:srgbClr val="FF0000"/>
                </a:solidFill>
              </a:rPr>
              <a:t>pomôcť inému človekovi znamená poradiť mu </a:t>
            </a:r>
            <a:r>
              <a:rPr lang="sk-SK" sz="2800" b="1" dirty="0" smtClean="0"/>
              <a:t>a povedať mu, čo má robiť. Alebo namiesto toho </a:t>
            </a:r>
            <a:r>
              <a:rPr lang="sk-SK" sz="2800" b="1" dirty="0" smtClean="0">
                <a:solidFill>
                  <a:srgbClr val="FF0000"/>
                </a:solidFill>
              </a:rPr>
              <a:t>za neho urobiť niečo, čo by mal inak urobiť sám</a:t>
            </a:r>
            <a:r>
              <a:rPr lang="sk-SK" sz="2800" b="1" dirty="0" smtClean="0"/>
              <a:t>.</a:t>
            </a:r>
          </a:p>
        </p:txBody>
      </p:sp>
      <p:pic>
        <p:nvPicPr>
          <p:cNvPr id="13" name="Obrázok 12" descr="SIGN - warning.pn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6919180" y="1071546"/>
            <a:ext cx="1581910" cy="1387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BlokTextu 13"/>
          <p:cNvSpPr txBox="1"/>
          <p:nvPr/>
        </p:nvSpPr>
        <p:spPr>
          <a:xfrm>
            <a:off x="428596" y="3643314"/>
            <a:ext cx="6215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 Opravdivá pomoc znamená </a:t>
            </a:r>
            <a:r>
              <a:rPr lang="sk-SK" sz="2800" b="1" dirty="0" smtClean="0">
                <a:solidFill>
                  <a:srgbClr val="FF0000"/>
                </a:solidFill>
              </a:rPr>
              <a:t>napomôcť druhému človekovi, aby si vedel poradiť sám a aby sa vedel o seba starať sám </a:t>
            </a:r>
            <a:r>
              <a:rPr lang="sk-SK" sz="2800" b="1" dirty="0" smtClean="0"/>
              <a:t>a nebol od nikoho závislý</a:t>
            </a:r>
            <a:r>
              <a:rPr lang="sk-SK" sz="2800" dirty="0" smtClean="0"/>
              <a:t>.</a:t>
            </a:r>
            <a:endParaRPr lang="sk-SK" sz="2800" b="1" dirty="0" smtClean="0"/>
          </a:p>
        </p:txBody>
      </p:sp>
      <p:pic>
        <p:nvPicPr>
          <p:cNvPr id="15" name="Obrázok 14" descr="SIGN - OK.pn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6919180" y="3571876"/>
            <a:ext cx="1581910" cy="1385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Tri otázky:</a:t>
            </a:r>
            <a:endParaRPr lang="sk-SK" sz="4800" b="1" dirty="0">
              <a:solidFill>
                <a:srgbClr val="FF0000"/>
              </a:solidFill>
            </a:endParaRPr>
          </a:p>
        </p:txBody>
      </p:sp>
      <p:pic>
        <p:nvPicPr>
          <p:cNvPr id="11" name="Obrázok 10" descr="MuzUkazujuciPrsto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714348" y="1000108"/>
            <a:ext cx="55721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sk-SK" sz="3200" b="1" dirty="0" smtClean="0"/>
              <a:t>Som vnímavý na pocity iných ľudí?</a:t>
            </a:r>
          </a:p>
          <a:p>
            <a:pPr marL="342900" lvl="0" indent="-342900">
              <a:buFont typeface="+mj-lt"/>
              <a:buAutoNum type="arabicPeriod"/>
            </a:pPr>
            <a:r>
              <a:rPr lang="sk-SK" sz="3200" b="1" dirty="0" smtClean="0"/>
              <a:t>Usilujem sa vždy čo najlepšie pochopiť hľadiská (názory, pohľady,…) iných ľudí?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3200" b="1" dirty="0" smtClean="0"/>
              <a:t>Keď počúvam iných, snažím sa vidieť veci aj z ich pohľadu, nielen z môjho vlastného?</a:t>
            </a:r>
            <a:endParaRPr lang="sk-SK" sz="3200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285720" y="5392838"/>
            <a:ext cx="66631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6600" b="1" dirty="0" smtClean="0">
                <a:solidFill>
                  <a:srgbClr val="FF0000"/>
                </a:solidFill>
              </a:rPr>
              <a:t>AKO NA TOM STE?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285720" y="1857364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7200" b="1" dirty="0" smtClean="0">
                <a:solidFill>
                  <a:srgbClr val="663300"/>
                </a:solidFill>
              </a:rPr>
              <a:t>NAJPRV </a:t>
            </a:r>
            <a:r>
              <a:rPr lang="sk-SK" sz="7200" b="1" dirty="0" smtClean="0">
                <a:solidFill>
                  <a:srgbClr val="FF0000"/>
                </a:solidFill>
              </a:rPr>
              <a:t>pochopiť</a:t>
            </a:r>
            <a:r>
              <a:rPr lang="sk-SK" sz="7200" b="1" dirty="0" smtClean="0">
                <a:solidFill>
                  <a:srgbClr val="663300"/>
                </a:solidFill>
              </a:rPr>
              <a:t>… POTOM </a:t>
            </a:r>
            <a:r>
              <a:rPr lang="sk-SK" sz="7200" b="1" dirty="0" smtClean="0">
                <a:solidFill>
                  <a:srgbClr val="FF0000"/>
                </a:solidFill>
              </a:rPr>
              <a:t>byť pochopený</a:t>
            </a:r>
            <a:r>
              <a:rPr lang="sk-SK" sz="7200" b="1" dirty="0" smtClean="0">
                <a:solidFill>
                  <a:srgbClr val="6633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PARTNERSTVO!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28596" y="980621"/>
            <a:ext cx="507209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3200" b="1" dirty="0" smtClean="0">
                <a:solidFill>
                  <a:srgbClr val="FF0000"/>
                </a:solidFill>
              </a:rPr>
              <a:t>Každý vzťah je PARTNERSTVO</a:t>
            </a:r>
            <a:r>
              <a:rPr lang="sk-SK" sz="3200" b="1" dirty="0" smtClean="0"/>
              <a:t>, založené na </a:t>
            </a:r>
            <a:r>
              <a:rPr lang="sk-SK" sz="3200" b="1" dirty="0" smtClean="0">
                <a:solidFill>
                  <a:srgbClr val="FF0000"/>
                </a:solidFill>
              </a:rPr>
              <a:t>OBOJSTRANNEJ</a:t>
            </a:r>
            <a:r>
              <a:rPr lang="sk-SK" sz="3200" b="1" dirty="0" smtClean="0"/>
              <a:t> ÚCTE</a:t>
            </a:r>
            <a:r>
              <a:rPr lang="sk-SK" sz="3200" dirty="0" smtClean="0"/>
              <a:t>:</a:t>
            </a:r>
          </a:p>
          <a:p>
            <a:pPr lvl="0"/>
            <a:endParaRPr lang="sk-SK" sz="3200" dirty="0" smtClean="0"/>
          </a:p>
          <a:p>
            <a:pPr lvl="0">
              <a:buFont typeface="Arial" pitchFamily="34" charset="0"/>
              <a:buChar char="•"/>
            </a:pPr>
            <a:r>
              <a:rPr lang="sk-SK" sz="3200" b="1" dirty="0" smtClean="0"/>
              <a:t> </a:t>
            </a:r>
            <a:r>
              <a:rPr lang="sk-SK" sz="3200" b="1" u="sng" dirty="0" smtClean="0">
                <a:solidFill>
                  <a:srgbClr val="FF0000"/>
                </a:solidFill>
              </a:rPr>
              <a:t>VY</a:t>
            </a:r>
            <a:r>
              <a:rPr lang="sk-SK" sz="3200" b="1" dirty="0" smtClean="0"/>
              <a:t> máte </a:t>
            </a:r>
            <a:r>
              <a:rPr lang="sk-SK" sz="3200" b="1" dirty="0" smtClean="0">
                <a:solidFill>
                  <a:srgbClr val="FF0000"/>
                </a:solidFill>
              </a:rPr>
              <a:t>úctu </a:t>
            </a:r>
            <a:r>
              <a:rPr lang="sk-SK" sz="3200" b="1" dirty="0" smtClean="0"/>
              <a:t>k tomu druhému, </a:t>
            </a:r>
            <a:r>
              <a:rPr lang="sk-SK" sz="3200" b="1" dirty="0" smtClean="0">
                <a:solidFill>
                  <a:srgbClr val="FF0000"/>
                </a:solidFill>
              </a:rPr>
              <a:t>počúvate </a:t>
            </a:r>
            <a:r>
              <a:rPr lang="sk-SK" sz="3200" b="1" dirty="0" smtClean="0"/>
              <a:t>ho, usilujete sa ho </a:t>
            </a:r>
            <a:r>
              <a:rPr lang="sk-SK" sz="3200" b="1" dirty="0" smtClean="0">
                <a:solidFill>
                  <a:srgbClr val="FF0000"/>
                </a:solidFill>
              </a:rPr>
              <a:t>pochopiť </a:t>
            </a:r>
            <a:r>
              <a:rPr lang="sk-SK" sz="3200" b="1" dirty="0" smtClean="0"/>
              <a:t>a konať tak, aby ste sledovali nielen svoje, ale aj jeho záujmy</a:t>
            </a:r>
            <a:r>
              <a:rPr lang="sk-SK" sz="3200" dirty="0" smtClean="0"/>
              <a:t>.</a:t>
            </a:r>
          </a:p>
          <a:p>
            <a:pPr lvl="0">
              <a:spcBef>
                <a:spcPts val="1200"/>
              </a:spcBef>
              <a:buFont typeface="Arial" pitchFamily="34" charset="0"/>
              <a:buChar char="•"/>
            </a:pPr>
            <a:r>
              <a:rPr lang="sk-SK" sz="3200" b="1" dirty="0" smtClean="0"/>
              <a:t> </a:t>
            </a:r>
            <a:r>
              <a:rPr lang="sk-SK" sz="3200" b="1" u="sng" dirty="0" smtClean="0">
                <a:solidFill>
                  <a:srgbClr val="FF0000"/>
                </a:solidFill>
              </a:rPr>
              <a:t>ON</a:t>
            </a:r>
            <a:r>
              <a:rPr lang="sk-SK" sz="3200" b="1" dirty="0" smtClean="0"/>
              <a:t> ale koná </a:t>
            </a:r>
            <a:r>
              <a:rPr lang="sk-SK" sz="3200" b="1" dirty="0" smtClean="0">
                <a:solidFill>
                  <a:srgbClr val="FF0000"/>
                </a:solidFill>
              </a:rPr>
              <a:t>to isté</a:t>
            </a:r>
            <a:r>
              <a:rPr lang="sk-SK" sz="3200" b="1" dirty="0" smtClean="0"/>
              <a:t>! </a:t>
            </a:r>
            <a:endParaRPr lang="sk-SK" sz="3200" dirty="0" smtClean="0"/>
          </a:p>
        </p:txBody>
      </p:sp>
      <p:pic>
        <p:nvPicPr>
          <p:cNvPr id="10" name="Obrázok 9" descr="Dvojica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143504" y="972132"/>
            <a:ext cx="4000496" cy="5483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ČO AK TAK NEKONÁ?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28596" y="980621"/>
            <a:ext cx="535785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3600" b="1" dirty="0" smtClean="0"/>
              <a:t>Ak to ale ten druhý nekoná,</a:t>
            </a:r>
          </a:p>
          <a:p>
            <a:pPr marL="273050" lvl="0">
              <a:spcBef>
                <a:spcPts val="1200"/>
              </a:spcBef>
            </a:pPr>
            <a:r>
              <a:rPr lang="sk-SK" sz="3600" b="1" dirty="0" smtClean="0"/>
              <a:t>- </a:t>
            </a:r>
            <a:r>
              <a:rPr lang="sk-SK" sz="3600" b="1" dirty="0" smtClean="0">
                <a:solidFill>
                  <a:srgbClr val="FF0000"/>
                </a:solidFill>
              </a:rPr>
              <a:t>potom to nie je ani partnerstvo ani vzťah</a:t>
            </a:r>
            <a:r>
              <a:rPr lang="sk-SK" sz="3600" b="1" dirty="0" smtClean="0"/>
              <a:t>, </a:t>
            </a:r>
          </a:p>
          <a:p>
            <a:pPr marL="273050" lvl="0">
              <a:spcBef>
                <a:spcPts val="1200"/>
              </a:spcBef>
            </a:pPr>
            <a:r>
              <a:rPr lang="sk-SK" sz="3600" b="1" dirty="0" smtClean="0"/>
              <a:t>- ale </a:t>
            </a:r>
            <a:r>
              <a:rPr lang="sk-SK" sz="3600" b="1" dirty="0" smtClean="0">
                <a:solidFill>
                  <a:srgbClr val="FF0000"/>
                </a:solidFill>
              </a:rPr>
              <a:t>snaha zatiahnuť Vás do kvadrantu III.</a:t>
            </a:r>
            <a:r>
              <a:rPr lang="sk-SK" sz="3600" b="1" dirty="0" smtClean="0"/>
              <a:t> a urobiť si z Vás otroka</a:t>
            </a:r>
            <a:r>
              <a:rPr lang="sk-SK" sz="3600" dirty="0" smtClean="0"/>
              <a:t>, ktorý bude robiť veci dôležité pre neho, ale nie pre Vás!</a:t>
            </a:r>
            <a:endParaRPr lang="sk-SK" sz="3600" dirty="0" smtClean="0">
              <a:solidFill>
                <a:srgbClr val="663300"/>
              </a:solidFill>
            </a:endParaRPr>
          </a:p>
        </p:txBody>
      </p:sp>
      <p:pic>
        <p:nvPicPr>
          <p:cNvPr id="9" name="Obrázok 8" descr="MuzSamopa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43636" y="357166"/>
            <a:ext cx="2791188" cy="6654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Obrázok 10" descr="SIGN - warning.pn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7429520" y="5000636"/>
            <a:ext cx="1581910" cy="1387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ČO POTOM?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28596" y="980621"/>
            <a:ext cx="53578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buFont typeface="Arial" pitchFamily="34" charset="0"/>
              <a:buChar char="•"/>
            </a:pPr>
            <a:r>
              <a:rPr lang="sk-SK" sz="3200" b="1" dirty="0" smtClean="0"/>
              <a:t> Alebo sa </a:t>
            </a:r>
            <a:r>
              <a:rPr lang="sk-SK" sz="3200" b="1" dirty="0" smtClean="0">
                <a:solidFill>
                  <a:srgbClr val="FF0000"/>
                </a:solidFill>
              </a:rPr>
              <a:t>zmierite</a:t>
            </a:r>
            <a:r>
              <a:rPr lang="sk-SK" sz="3200" b="1" dirty="0" smtClean="0"/>
              <a:t> s tým, že budete jeho otrokom – ale prečo?</a:t>
            </a:r>
          </a:p>
          <a:p>
            <a:pPr lvl="0">
              <a:spcBef>
                <a:spcPts val="1200"/>
              </a:spcBef>
              <a:buFont typeface="Arial" pitchFamily="34" charset="0"/>
              <a:buChar char="•"/>
            </a:pPr>
            <a:r>
              <a:rPr lang="sk-SK" sz="3200" b="1" dirty="0" smtClean="0"/>
              <a:t> Alebo ho </a:t>
            </a:r>
            <a:r>
              <a:rPr lang="sk-SK" sz="3200" b="1" dirty="0" smtClean="0">
                <a:solidFill>
                  <a:srgbClr val="FF0000"/>
                </a:solidFill>
              </a:rPr>
              <a:t>upozorníte</a:t>
            </a:r>
            <a:r>
              <a:rPr lang="sk-SK" sz="3200" b="1" dirty="0" smtClean="0"/>
              <a:t> a zmeníte to,…</a:t>
            </a:r>
          </a:p>
          <a:p>
            <a:pPr lvl="0">
              <a:spcBef>
                <a:spcPts val="1200"/>
              </a:spcBef>
              <a:buFont typeface="Arial" pitchFamily="34" charset="0"/>
              <a:buChar char="•"/>
            </a:pPr>
            <a:r>
              <a:rPr lang="sk-SK" sz="3200" b="1" dirty="0" smtClean="0"/>
              <a:t> Alebo, ak to nebude ochotný urobiť, tak z takéhoto vzťahu </a:t>
            </a:r>
            <a:r>
              <a:rPr lang="sk-SK" sz="3200" b="1" dirty="0" smtClean="0">
                <a:solidFill>
                  <a:srgbClr val="FF0000"/>
                </a:solidFill>
              </a:rPr>
              <a:t>odídete</a:t>
            </a:r>
            <a:r>
              <a:rPr lang="sk-SK" sz="3200" b="1" dirty="0" smtClean="0"/>
              <a:t> (minule preberaná zásada „alebo výhra / výhra, alebo žiadna dohoda“)</a:t>
            </a:r>
            <a:endParaRPr lang="sk-SK" sz="4000" dirty="0" smtClean="0">
              <a:solidFill>
                <a:srgbClr val="663300"/>
              </a:solidFill>
            </a:endParaRPr>
          </a:p>
        </p:txBody>
      </p:sp>
      <p:pic>
        <p:nvPicPr>
          <p:cNvPr id="10" name="Obrázok 9" descr="Policajt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5008" y="619527"/>
            <a:ext cx="3428992" cy="6238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SKUTOČNÝ VZŤAH: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28596" y="980621"/>
            <a:ext cx="52149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b="1" dirty="0" smtClean="0">
                <a:solidFill>
                  <a:srgbClr val="FF0000"/>
                </a:solidFill>
              </a:rPr>
              <a:t>V skutočnom vzťahu zrelých ľudí</a:t>
            </a:r>
            <a:r>
              <a:rPr lang="sk-SK" sz="2800" dirty="0" smtClean="0"/>
              <a:t> je na nás, aby sme </a:t>
            </a:r>
          </a:p>
          <a:p>
            <a:pPr lvl="0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 </a:t>
            </a:r>
            <a:r>
              <a:rPr lang="sk-SK" sz="2800" b="1" dirty="0" smtClean="0">
                <a:solidFill>
                  <a:srgbClr val="FF0000"/>
                </a:solidFill>
              </a:rPr>
              <a:t>nielen pozorne a s úctou počúvali</a:t>
            </a:r>
            <a:r>
              <a:rPr lang="sk-SK" sz="2800" dirty="0" smtClean="0">
                <a:solidFill>
                  <a:srgbClr val="FF0000"/>
                </a:solidFill>
              </a:rPr>
              <a:t> </a:t>
            </a:r>
            <a:r>
              <a:rPr lang="sk-SK" sz="2800" dirty="0" smtClean="0"/>
              <a:t>toho druhého a jasne porozumeli jeho zámerom a záujmom a jemu samému, 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 ale aby sme aj </a:t>
            </a:r>
            <a:r>
              <a:rPr lang="sk-SK" sz="2800" b="1" dirty="0" smtClean="0">
                <a:solidFill>
                  <a:srgbClr val="FF0000"/>
                </a:solidFill>
              </a:rPr>
              <a:t>my sami jasne a bez strachu vyjadrili svoje zámery</a:t>
            </a:r>
            <a:r>
              <a:rPr lang="sk-SK" sz="2800" dirty="0" smtClean="0"/>
              <a:t>, záujmy a umožnili druhým spoznať nás, porozumieť nám a spolupracovať s nami!</a:t>
            </a:r>
          </a:p>
        </p:txBody>
      </p:sp>
      <p:pic>
        <p:nvPicPr>
          <p:cNvPr id="11" name="Obrázok 10" descr="HarryPotter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48844" y="1785926"/>
            <a:ext cx="3910463" cy="5072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4562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DOMÁCA ÚLOHA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1" name="Obrázok 10" descr="MuzVolajuc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15140" y="928670"/>
            <a:ext cx="2227495" cy="592933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642910" y="1240114"/>
            <a:ext cx="52149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/>
              <a:t>Zhodnoťte svoje vzťahy –  s rodičmi, s priateľmi, s učiteľmi (profesormi)… – podľa tejto zásady!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3200" b="1" dirty="0" smtClean="0"/>
              <a:t> Kde je potrebné niečo zmeniť?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3200" b="1" dirty="0" smtClean="0"/>
              <a:t> Ktoré z nich asi nemajú budúcnosť a je na mieste z nich odísť?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CIEĽ HODINY: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1" name="Obrázok 10" descr="BabySuperma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5566" y="3357562"/>
            <a:ext cx="2069651" cy="3500438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571472" y="1500174"/>
            <a:ext cx="585791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rgbClr val="FF0000"/>
                </a:solidFill>
              </a:rPr>
              <a:t>Najdôležitejší princíp</a:t>
            </a:r>
            <a:r>
              <a:rPr lang="sk-SK" sz="3200" b="1" dirty="0" smtClean="0"/>
              <a:t>: </a:t>
            </a:r>
          </a:p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rgbClr val="FF0000"/>
                </a:solidFill>
              </a:rPr>
              <a:t>Ako </a:t>
            </a:r>
            <a:r>
              <a:rPr lang="sk-SK" sz="3200" b="1" dirty="0" smtClean="0"/>
              <a:t>môžete žiť vzťahy „Výhra / výhra“ – ak najprv neporozumiete tomu druhému a nepochopíte jeho ciele a zámery?</a:t>
            </a:r>
          </a:p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rgbClr val="FF0000"/>
                </a:solidFill>
              </a:rPr>
              <a:t>A ako </a:t>
            </a:r>
            <a:r>
              <a:rPr lang="sk-SK" sz="3200" b="1" dirty="0" smtClean="0"/>
              <a:t>to chcete docieliť bez toho, aby ste mu začali najprv načúvať?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PREČO sa musíme </a:t>
            </a:r>
            <a:r>
              <a:rPr lang="sk-SK" sz="4800" b="1" dirty="0" smtClean="0">
                <a:solidFill>
                  <a:srgbClr val="FF0000"/>
                </a:solidFill>
              </a:rPr>
              <a:t>učiť počúvať</a:t>
            </a:r>
            <a:r>
              <a:rPr lang="sk-SK" sz="4800" b="1" dirty="0" smtClean="0">
                <a:solidFill>
                  <a:srgbClr val="663300"/>
                </a:solidFill>
              </a:rPr>
              <a:t>?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57158" y="1142984"/>
            <a:ext cx="635798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/>
              <a:t>- Väčšinou totiž </a:t>
            </a:r>
            <a:r>
              <a:rPr lang="sk-SK" sz="3200" b="1" dirty="0" smtClean="0">
                <a:solidFill>
                  <a:srgbClr val="FF0000"/>
                </a:solidFill>
              </a:rPr>
              <a:t>NEMÁME ŽIADEN SKUTOČNÝ ZÁUJEM O DRUHÉHO ČLOVEKA</a:t>
            </a:r>
            <a:r>
              <a:rPr lang="sk-SK" sz="3200" dirty="0" smtClean="0"/>
              <a:t>, sme zameraní na seba, takže sa potom ani nesnažíme druhého naozaj počúvať.</a:t>
            </a:r>
          </a:p>
          <a:p>
            <a:pPr>
              <a:spcBef>
                <a:spcPts val="1200"/>
              </a:spcBef>
            </a:pPr>
            <a:r>
              <a:rPr lang="sk-SK" sz="3200" b="1" dirty="0" smtClean="0"/>
              <a:t>- Na druhého človeka zvyčajne podvedome pozeráme ako na </a:t>
            </a:r>
            <a:r>
              <a:rPr lang="sk-SK" sz="3200" b="1" dirty="0" smtClean="0">
                <a:solidFill>
                  <a:srgbClr val="FF0000"/>
                </a:solidFill>
              </a:rPr>
              <a:t>nástroj</a:t>
            </a:r>
            <a:r>
              <a:rPr lang="sk-SK" sz="3200" b="1" dirty="0" smtClean="0"/>
              <a:t> slúžiaci našim záujmom, alebo ako na protivníka a </a:t>
            </a:r>
            <a:r>
              <a:rPr lang="sk-SK" sz="3200" b="1" dirty="0" smtClean="0">
                <a:solidFill>
                  <a:srgbClr val="FF0000"/>
                </a:solidFill>
              </a:rPr>
              <a:t>prekážku</a:t>
            </a:r>
            <a:r>
              <a:rPr lang="sk-SK" sz="3200" dirty="0" smtClean="0"/>
              <a:t> našich zámerov</a:t>
            </a:r>
          </a:p>
        </p:txBody>
      </p:sp>
      <p:pic>
        <p:nvPicPr>
          <p:cNvPr id="10" name="Obrázok 9" descr="ZenaPisto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022167" y="3857628"/>
            <a:ext cx="3121833" cy="3000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Bežne to vyzerá takto…: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57158" y="1357298"/>
            <a:ext cx="64294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3200" b="1" dirty="0" smtClean="0"/>
              <a:t> </a:t>
            </a:r>
            <a:r>
              <a:rPr lang="sk-SK" sz="3200" b="1" dirty="0" smtClean="0">
                <a:solidFill>
                  <a:srgbClr val="FF0000"/>
                </a:solidFill>
              </a:rPr>
              <a:t>IGNORUJEME </a:t>
            </a:r>
            <a:r>
              <a:rPr lang="sk-SK" sz="3200" b="1" dirty="0" smtClean="0"/>
              <a:t>to, čo druhý </a:t>
            </a:r>
            <a:r>
              <a:rPr lang="sk-SK" sz="3200" b="1" dirty="0" smtClean="0"/>
              <a:t>hovorí</a:t>
            </a:r>
            <a:endParaRPr lang="sk-SK" sz="3200" b="1" dirty="0" smtClean="0"/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3200" b="1" dirty="0" smtClean="0"/>
              <a:t> alebo </a:t>
            </a:r>
            <a:r>
              <a:rPr lang="sk-SK" sz="3200" b="1" dirty="0" smtClean="0">
                <a:solidFill>
                  <a:srgbClr val="FF0000"/>
                </a:solidFill>
              </a:rPr>
              <a:t>IBA PREDSTIERAME POČÚVANIE</a:t>
            </a:r>
            <a:r>
              <a:rPr lang="sk-SK" sz="3200" b="1" dirty="0" smtClean="0"/>
              <a:t>,…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3200" b="1" dirty="0" smtClean="0"/>
              <a:t> </a:t>
            </a:r>
            <a:r>
              <a:rPr lang="sk-SK" sz="3200" b="1" dirty="0" smtClean="0"/>
              <a:t> alebo </a:t>
            </a:r>
            <a:r>
              <a:rPr lang="sk-SK" sz="3200" b="1" dirty="0" smtClean="0">
                <a:solidFill>
                  <a:srgbClr val="FF0000"/>
                </a:solidFill>
              </a:rPr>
              <a:t>POČÚVAME SELEKTÍVNE</a:t>
            </a:r>
            <a:r>
              <a:rPr lang="sk-SK" sz="3200" b="1" dirty="0" smtClean="0"/>
              <a:t>,…</a:t>
            </a:r>
            <a:endParaRPr lang="sk-SK" sz="3200" b="1" dirty="0" smtClean="0"/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3200" b="1" dirty="0" smtClean="0"/>
              <a:t> </a:t>
            </a:r>
            <a:r>
              <a:rPr lang="sk-SK" sz="3200" b="1" dirty="0" smtClean="0"/>
              <a:t> alebo </a:t>
            </a:r>
            <a:r>
              <a:rPr lang="sk-SK" sz="3200" b="1" dirty="0" smtClean="0">
                <a:solidFill>
                  <a:srgbClr val="FF0000"/>
                </a:solidFill>
              </a:rPr>
              <a:t>POČÚVAME </a:t>
            </a:r>
            <a:r>
              <a:rPr lang="sk-SK" sz="3200" b="1" dirty="0" smtClean="0">
                <a:solidFill>
                  <a:srgbClr val="FF0000"/>
                </a:solidFill>
              </a:rPr>
              <a:t>IBA </a:t>
            </a:r>
            <a:r>
              <a:rPr lang="sk-SK" sz="3200" b="1" dirty="0" smtClean="0">
                <a:solidFill>
                  <a:srgbClr val="FF0000"/>
                </a:solidFill>
              </a:rPr>
              <a:t>SLOVÁ</a:t>
            </a:r>
            <a:r>
              <a:rPr lang="sk-SK" sz="3200" b="1" dirty="0" smtClean="0"/>
              <a:t>,…</a:t>
            </a:r>
            <a:endParaRPr lang="sk-SK" sz="3200" b="1" dirty="0" smtClean="0"/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3200" b="1" dirty="0" smtClean="0"/>
              <a:t> </a:t>
            </a:r>
            <a:r>
              <a:rPr lang="sk-SK" sz="3200" b="1" dirty="0" smtClean="0"/>
              <a:t> alebo </a:t>
            </a:r>
            <a:r>
              <a:rPr lang="sk-SK" sz="3200" b="1" dirty="0" smtClean="0">
                <a:solidFill>
                  <a:srgbClr val="FF0000"/>
                </a:solidFill>
              </a:rPr>
              <a:t>POČÚVAME </a:t>
            </a:r>
            <a:r>
              <a:rPr lang="sk-SK" sz="3200" b="1" dirty="0" smtClean="0">
                <a:solidFill>
                  <a:srgbClr val="FF0000"/>
                </a:solidFill>
              </a:rPr>
              <a:t>SEBESTREDNE </a:t>
            </a:r>
            <a:r>
              <a:rPr lang="sk-SK" sz="3200" b="1" dirty="0" smtClean="0"/>
              <a:t>– všetko hodnotíme </a:t>
            </a:r>
            <a:r>
              <a:rPr lang="sk-SK" sz="3200" b="1" dirty="0" smtClean="0"/>
              <a:t>výhradne </a:t>
            </a:r>
            <a:r>
              <a:rPr lang="sk-SK" sz="3200" b="1" dirty="0" smtClean="0"/>
              <a:t>z nášho vlastného hľadiska…</a:t>
            </a:r>
          </a:p>
        </p:txBody>
      </p:sp>
      <p:pic>
        <p:nvPicPr>
          <p:cNvPr id="12" name="Obrázok 11" descr="HolkaZrkadl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6579" y="1293020"/>
            <a:ext cx="2357422" cy="5207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Navonok sa to prejavuje…: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28596" y="1214422"/>
            <a:ext cx="62865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6000" b="1" dirty="0" smtClean="0"/>
              <a:t> HODNOTENIE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6000" b="1" dirty="0" smtClean="0"/>
              <a:t> VYŠETROVANIE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6000" b="1" dirty="0" smtClean="0"/>
              <a:t> RADENIE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6000" b="1" dirty="0" smtClean="0"/>
              <a:t> VYSVETĽOVANIE</a:t>
            </a:r>
          </a:p>
        </p:txBody>
      </p:sp>
      <p:pic>
        <p:nvPicPr>
          <p:cNvPr id="9" name="Obrázok 8" descr="HolkaZrkadl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6579" y="1293020"/>
            <a:ext cx="2357422" cy="5207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285720" y="2359406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9600" b="1" dirty="0" smtClean="0">
                <a:solidFill>
                  <a:srgbClr val="663300"/>
                </a:solidFill>
              </a:rPr>
              <a:t>AKO NA 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1) ZÁUJEM…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642910" y="1428736"/>
            <a:ext cx="47149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 smtClean="0">
                <a:solidFill>
                  <a:srgbClr val="FF0000"/>
                </a:solidFill>
              </a:rPr>
              <a:t>ZÁUJEM O TOHO DRUHÉHO </a:t>
            </a:r>
            <a:r>
              <a:rPr lang="sk-SK" sz="4000" b="1" dirty="0" smtClean="0"/>
              <a:t>(a nielen ako o „nástroj“ dosahovania našich cieľov a záujmov!) </a:t>
            </a:r>
            <a:r>
              <a:rPr lang="sk-SK" sz="4000" b="1" dirty="0" smtClean="0">
                <a:solidFill>
                  <a:srgbClr val="FF0000"/>
                </a:solidFill>
              </a:rPr>
              <a:t>JE VO VZŤAHU ZÁKLADNÝ</a:t>
            </a:r>
            <a:r>
              <a:rPr lang="sk-SK" sz="4000" dirty="0" smtClean="0"/>
              <a:t>!</a:t>
            </a:r>
            <a:endParaRPr lang="sk-SK" sz="4000" dirty="0"/>
          </a:p>
        </p:txBody>
      </p:sp>
      <p:pic>
        <p:nvPicPr>
          <p:cNvPr id="10" name="Obrázok 9" descr="Kamosi.pn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5353150" y="4000504"/>
            <a:ext cx="3790849" cy="2857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2) SPRÁVNE OTÁZKY…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28596" y="1071546"/>
            <a:ext cx="6286544" cy="2831544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000" b="1" dirty="0" smtClean="0"/>
              <a:t>ZATVORENÉ OTÁZKY: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</a:t>
            </a:r>
            <a:r>
              <a:rPr lang="sk-SK" sz="3200" b="1" dirty="0" smtClean="0"/>
              <a:t>Začínajú </a:t>
            </a:r>
            <a:r>
              <a:rPr lang="sk-SK" sz="3200" b="1" dirty="0" smtClean="0">
                <a:solidFill>
                  <a:srgbClr val="FF0000"/>
                </a:solidFill>
              </a:rPr>
              <a:t>slovesom</a:t>
            </a:r>
          </a:p>
          <a:p>
            <a:pPr>
              <a:buFont typeface="Arial" pitchFamily="34" charset="0"/>
              <a:buChar char="•"/>
            </a:pPr>
            <a:r>
              <a:rPr lang="sk-SK" sz="3200" b="1" dirty="0" smtClean="0"/>
              <a:t> Vyžadujú odpoveď „</a:t>
            </a:r>
            <a:r>
              <a:rPr lang="sk-SK" sz="3200" b="1" dirty="0" smtClean="0">
                <a:solidFill>
                  <a:srgbClr val="FF0000"/>
                </a:solidFill>
              </a:rPr>
              <a:t>Áno</a:t>
            </a:r>
            <a:r>
              <a:rPr lang="sk-SK" sz="3200" b="1" dirty="0" smtClean="0"/>
              <a:t>“, alebo „</a:t>
            </a:r>
            <a:r>
              <a:rPr lang="sk-SK" sz="3200" b="1" dirty="0" smtClean="0">
                <a:solidFill>
                  <a:srgbClr val="FF0000"/>
                </a:solidFill>
              </a:rPr>
              <a:t>Nie</a:t>
            </a:r>
            <a:r>
              <a:rPr lang="sk-SK" sz="3200" b="1" dirty="0" smtClean="0"/>
              <a:t>“.</a:t>
            </a:r>
          </a:p>
          <a:p>
            <a:pPr>
              <a:buFont typeface="Arial" pitchFamily="34" charset="0"/>
              <a:buChar char="•"/>
            </a:pPr>
            <a:r>
              <a:rPr lang="sk-SK" sz="3200" b="1" dirty="0" smtClean="0"/>
              <a:t> </a:t>
            </a:r>
            <a:r>
              <a:rPr lang="sk-SK" sz="3200" b="1" dirty="0" smtClean="0">
                <a:solidFill>
                  <a:srgbClr val="FF0000"/>
                </a:solidFill>
              </a:rPr>
              <a:t>Ničia rozhovor</a:t>
            </a:r>
            <a:r>
              <a:rPr lang="sk-SK" sz="3200" b="1" dirty="0" smtClean="0"/>
              <a:t>, uzatvárajú ho.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428596" y="4161732"/>
            <a:ext cx="6286544" cy="2339102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000" b="1" dirty="0" smtClean="0"/>
              <a:t>OTVORENÉ OTÁZKY: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</a:t>
            </a:r>
            <a:r>
              <a:rPr lang="sk-SK" sz="3200" b="1" dirty="0" smtClean="0"/>
              <a:t>Začínajú </a:t>
            </a:r>
            <a:r>
              <a:rPr lang="sk-SK" sz="3200" b="1" dirty="0" smtClean="0">
                <a:solidFill>
                  <a:srgbClr val="FF0000"/>
                </a:solidFill>
              </a:rPr>
              <a:t>zámenom</a:t>
            </a:r>
          </a:p>
          <a:p>
            <a:pPr>
              <a:buFont typeface="Arial" pitchFamily="34" charset="0"/>
              <a:buChar char="•"/>
            </a:pPr>
            <a:r>
              <a:rPr lang="sk-SK" sz="3200" b="1" dirty="0" smtClean="0"/>
              <a:t> Vyžadujú obšírnejšiu odpoveď .</a:t>
            </a:r>
          </a:p>
          <a:p>
            <a:pPr>
              <a:buFont typeface="Arial" pitchFamily="34" charset="0"/>
              <a:buChar char="•"/>
            </a:pPr>
            <a:r>
              <a:rPr lang="sk-SK" sz="3200" b="1" dirty="0" smtClean="0"/>
              <a:t> </a:t>
            </a:r>
            <a:r>
              <a:rPr lang="sk-SK" sz="3200" b="1" dirty="0" smtClean="0">
                <a:solidFill>
                  <a:srgbClr val="FF0000"/>
                </a:solidFill>
              </a:rPr>
              <a:t>Rozvíjajú rozhovor</a:t>
            </a:r>
            <a:r>
              <a:rPr lang="sk-SK" sz="3200" b="1" dirty="0" smtClean="0"/>
              <a:t>, podporujú ho.</a:t>
            </a:r>
          </a:p>
        </p:txBody>
      </p:sp>
      <p:pic>
        <p:nvPicPr>
          <p:cNvPr id="13" name="Obrázok 12" descr="SIGN - warning.pn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6919180" y="1071546"/>
            <a:ext cx="1581910" cy="1387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Obrázok 13" descr="SIGN - OK.pn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6919180" y="4143380"/>
            <a:ext cx="1581910" cy="1385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3) </a:t>
            </a:r>
            <a:r>
              <a:rPr lang="sk-SK" sz="4800" b="1" dirty="0" smtClean="0">
                <a:solidFill>
                  <a:srgbClr val="663300"/>
                </a:solidFill>
              </a:rPr>
              <a:t>DIAMANTOVÝ ROZHOVOR</a:t>
            </a:r>
            <a:endParaRPr lang="sk-SK" sz="4800" b="1" dirty="0">
              <a:solidFill>
                <a:srgbClr val="663300"/>
              </a:solidFill>
            </a:endParaRPr>
          </a:p>
        </p:txBody>
      </p:sp>
      <p:grpSp>
        <p:nvGrpSpPr>
          <p:cNvPr id="64" name="Skupina 63"/>
          <p:cNvGrpSpPr/>
          <p:nvPr/>
        </p:nvGrpSpPr>
        <p:grpSpPr>
          <a:xfrm>
            <a:off x="428625" y="928688"/>
            <a:ext cx="3500438" cy="5754687"/>
            <a:chOff x="428625" y="928688"/>
            <a:chExt cx="3500438" cy="5754687"/>
          </a:xfrm>
        </p:grpSpPr>
        <p:sp>
          <p:nvSpPr>
            <p:cNvPr id="10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428625" y="928688"/>
              <a:ext cx="3500438" cy="5754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128713" y="955675"/>
              <a:ext cx="2063750" cy="5694362"/>
            </a:xfrm>
            <a:custGeom>
              <a:avLst/>
              <a:gdLst/>
              <a:ahLst/>
              <a:cxnLst>
                <a:cxn ang="0">
                  <a:pos x="3640" y="12129"/>
                </a:cxn>
                <a:cxn ang="0">
                  <a:pos x="3640" y="0"/>
                </a:cxn>
                <a:cxn ang="0">
                  <a:pos x="1211" y="0"/>
                </a:cxn>
                <a:cxn ang="0">
                  <a:pos x="1211" y="12129"/>
                </a:cxn>
                <a:cxn ang="0">
                  <a:pos x="0" y="12129"/>
                </a:cxn>
                <a:cxn ang="0">
                  <a:pos x="2426" y="14944"/>
                </a:cxn>
                <a:cxn ang="0">
                  <a:pos x="4804" y="12129"/>
                </a:cxn>
                <a:cxn ang="0">
                  <a:pos x="3640" y="12129"/>
                </a:cxn>
              </a:cxnLst>
              <a:rect l="0" t="0" r="r" b="b"/>
              <a:pathLst>
                <a:path w="4804" h="14944">
                  <a:moveTo>
                    <a:pt x="3640" y="12129"/>
                  </a:moveTo>
                  <a:lnTo>
                    <a:pt x="3640" y="0"/>
                  </a:lnTo>
                  <a:lnTo>
                    <a:pt x="1211" y="0"/>
                  </a:lnTo>
                  <a:lnTo>
                    <a:pt x="1211" y="12129"/>
                  </a:lnTo>
                  <a:lnTo>
                    <a:pt x="0" y="12129"/>
                  </a:lnTo>
                  <a:lnTo>
                    <a:pt x="2426" y="14944"/>
                  </a:lnTo>
                  <a:lnTo>
                    <a:pt x="4804" y="12129"/>
                  </a:lnTo>
                  <a:lnTo>
                    <a:pt x="3640" y="121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692400" y="942975"/>
              <a:ext cx="14288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0" y="0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9" y="0"/>
                  </a:lnTo>
                  <a:lnTo>
                    <a:pt x="9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635125" y="942975"/>
              <a:ext cx="14288" cy="127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0" y="8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649413" y="5576888"/>
              <a:ext cx="14288" cy="127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8"/>
                </a:cxn>
                <a:cxn ang="0">
                  <a:pos x="0" y="8"/>
                </a:cxn>
                <a:cxn ang="0">
                  <a:pos x="9" y="0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lnTo>
                    <a:pt x="9" y="8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096963" y="5564188"/>
              <a:ext cx="31750" cy="206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13" y="13"/>
                </a:cxn>
              </a:cxnLst>
              <a:rect l="0" t="0" r="r" b="b"/>
              <a:pathLst>
                <a:path w="20" h="13">
                  <a:moveTo>
                    <a:pt x="13" y="13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160588" y="6657975"/>
              <a:ext cx="22225" cy="111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7" y="7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7" y="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8989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192463" y="5564188"/>
              <a:ext cx="31750" cy="20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7" y="13"/>
                </a:cxn>
                <a:cxn ang="0">
                  <a:pos x="0" y="0"/>
                </a:cxn>
              </a:cxnLst>
              <a:rect l="0" t="0" r="r" b="b"/>
              <a:pathLst>
                <a:path w="20" h="13">
                  <a:moveTo>
                    <a:pt x="0" y="0"/>
                  </a:moveTo>
                  <a:lnTo>
                    <a:pt x="20" y="0"/>
                  </a:lnTo>
                  <a:lnTo>
                    <a:pt x="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2678113" y="5576888"/>
              <a:ext cx="14288" cy="12700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9" y="8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2092325" y="962025"/>
              <a:ext cx="47625" cy="46037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5" y="27"/>
                </a:cxn>
                <a:cxn ang="0">
                  <a:pos x="26" y="26"/>
                </a:cxn>
                <a:cxn ang="0">
                  <a:pos x="28" y="25"/>
                </a:cxn>
                <a:cxn ang="0">
                  <a:pos x="28" y="23"/>
                </a:cxn>
                <a:cxn ang="0">
                  <a:pos x="29" y="22"/>
                </a:cxn>
                <a:cxn ang="0">
                  <a:pos x="29" y="20"/>
                </a:cxn>
                <a:cxn ang="0">
                  <a:pos x="30" y="19"/>
                </a:cxn>
                <a:cxn ang="0">
                  <a:pos x="30" y="17"/>
                </a:cxn>
                <a:cxn ang="0">
                  <a:pos x="30" y="15"/>
                </a:cxn>
                <a:cxn ang="0">
                  <a:pos x="30" y="14"/>
                </a:cxn>
                <a:cxn ang="0">
                  <a:pos x="29" y="13"/>
                </a:cxn>
                <a:cxn ang="0">
                  <a:pos x="29" y="11"/>
                </a:cxn>
                <a:cxn ang="0">
                  <a:pos x="28" y="9"/>
                </a:cxn>
                <a:cxn ang="0">
                  <a:pos x="27" y="8"/>
                </a:cxn>
                <a:cxn ang="0">
                  <a:pos x="26" y="7"/>
                </a:cxn>
                <a:cxn ang="0">
                  <a:pos x="25" y="5"/>
                </a:cxn>
                <a:cxn ang="0">
                  <a:pos x="24" y="4"/>
                </a:cxn>
                <a:cxn ang="0">
                  <a:pos x="22" y="3"/>
                </a:cxn>
                <a:cxn ang="0">
                  <a:pos x="21" y="3"/>
                </a:cxn>
                <a:cxn ang="0">
                  <a:pos x="19" y="2"/>
                </a:cxn>
                <a:cxn ang="0">
                  <a:pos x="17" y="1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24" y="29"/>
                </a:cxn>
              </a:cxnLst>
              <a:rect l="0" t="0" r="r" b="b"/>
              <a:pathLst>
                <a:path w="30" h="29">
                  <a:moveTo>
                    <a:pt x="24" y="29"/>
                  </a:moveTo>
                  <a:lnTo>
                    <a:pt x="24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7" y="25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722313" y="968375"/>
              <a:ext cx="1408113" cy="1071562"/>
            </a:xfrm>
            <a:custGeom>
              <a:avLst/>
              <a:gdLst/>
              <a:ahLst/>
              <a:cxnLst>
                <a:cxn ang="0">
                  <a:pos x="23" y="675"/>
                </a:cxn>
                <a:cxn ang="0">
                  <a:pos x="887" y="25"/>
                </a:cxn>
                <a:cxn ang="0">
                  <a:pos x="863" y="0"/>
                </a:cxn>
                <a:cxn ang="0">
                  <a:pos x="0" y="650"/>
                </a:cxn>
                <a:cxn ang="0">
                  <a:pos x="23" y="675"/>
                </a:cxn>
              </a:cxnLst>
              <a:rect l="0" t="0" r="r" b="b"/>
              <a:pathLst>
                <a:path w="887" h="675">
                  <a:moveTo>
                    <a:pt x="23" y="675"/>
                  </a:moveTo>
                  <a:lnTo>
                    <a:pt x="887" y="25"/>
                  </a:lnTo>
                  <a:lnTo>
                    <a:pt x="863" y="0"/>
                  </a:lnTo>
                  <a:lnTo>
                    <a:pt x="0" y="650"/>
                  </a:lnTo>
                  <a:lnTo>
                    <a:pt x="23" y="67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82600" y="1889125"/>
              <a:ext cx="387350" cy="325437"/>
            </a:xfrm>
            <a:custGeom>
              <a:avLst/>
              <a:gdLst/>
              <a:ahLst/>
              <a:cxnLst>
                <a:cxn ang="0">
                  <a:pos x="0" y="205"/>
                </a:cxn>
                <a:cxn ang="0">
                  <a:pos x="244" y="152"/>
                </a:cxn>
                <a:cxn ang="0">
                  <a:pos x="99" y="0"/>
                </a:cxn>
                <a:cxn ang="0">
                  <a:pos x="0" y="205"/>
                </a:cxn>
              </a:cxnLst>
              <a:rect l="0" t="0" r="r" b="b"/>
              <a:pathLst>
                <a:path w="244" h="205">
                  <a:moveTo>
                    <a:pt x="0" y="205"/>
                  </a:moveTo>
                  <a:lnTo>
                    <a:pt x="244" y="152"/>
                  </a:lnTo>
                  <a:lnTo>
                    <a:pt x="99" y="0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711200" y="2000250"/>
              <a:ext cx="47625" cy="46037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1" y="18"/>
                </a:cxn>
                <a:cxn ang="0">
                  <a:pos x="2" y="20"/>
                </a:cxn>
                <a:cxn ang="0">
                  <a:pos x="3" y="21"/>
                </a:cxn>
                <a:cxn ang="0">
                  <a:pos x="4" y="22"/>
                </a:cxn>
                <a:cxn ang="0">
                  <a:pos x="5" y="24"/>
                </a:cxn>
                <a:cxn ang="0">
                  <a:pos x="7" y="25"/>
                </a:cxn>
                <a:cxn ang="0">
                  <a:pos x="8" y="26"/>
                </a:cxn>
                <a:cxn ang="0">
                  <a:pos x="10" y="27"/>
                </a:cxn>
                <a:cxn ang="0">
                  <a:pos x="11" y="27"/>
                </a:cxn>
                <a:cxn ang="0">
                  <a:pos x="13" y="28"/>
                </a:cxn>
                <a:cxn ang="0">
                  <a:pos x="14" y="28"/>
                </a:cxn>
                <a:cxn ang="0">
                  <a:pos x="16" y="29"/>
                </a:cxn>
                <a:cxn ang="0">
                  <a:pos x="18" y="29"/>
                </a:cxn>
                <a:cxn ang="0">
                  <a:pos x="20" y="29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5" y="28"/>
                </a:cxn>
                <a:cxn ang="0">
                  <a:pos x="27" y="27"/>
                </a:cxn>
                <a:cxn ang="0">
                  <a:pos x="28" y="26"/>
                </a:cxn>
                <a:cxn ang="0">
                  <a:pos x="30" y="26"/>
                </a:cxn>
                <a:cxn ang="0">
                  <a:pos x="7" y="0"/>
                </a:cxn>
              </a:cxnLst>
              <a:rect l="0" t="0" r="r" b="b"/>
              <a:pathLst>
                <a:path w="30" h="29">
                  <a:moveTo>
                    <a:pt x="7" y="0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9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3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227263" y="977900"/>
              <a:ext cx="47625" cy="46037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28" y="3"/>
                </a:cxn>
                <a:cxn ang="0">
                  <a:pos x="26" y="2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6" y="1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10" y="2"/>
                </a:cxn>
                <a:cxn ang="0">
                  <a:pos x="9" y="3"/>
                </a:cxn>
                <a:cxn ang="0">
                  <a:pos x="8" y="4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1" y="22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3" y="26"/>
                </a:cxn>
                <a:cxn ang="0">
                  <a:pos x="5" y="28"/>
                </a:cxn>
                <a:cxn ang="0">
                  <a:pos x="6" y="29"/>
                </a:cxn>
                <a:cxn ang="0">
                  <a:pos x="30" y="4"/>
                </a:cxn>
              </a:cxnLst>
              <a:rect l="0" t="0" r="r" b="b"/>
              <a:pathLst>
                <a:path w="30" h="29">
                  <a:moveTo>
                    <a:pt x="30" y="4"/>
                  </a:moveTo>
                  <a:lnTo>
                    <a:pt x="29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236788" y="984250"/>
              <a:ext cx="1404938" cy="1042987"/>
            </a:xfrm>
            <a:custGeom>
              <a:avLst/>
              <a:gdLst/>
              <a:ahLst/>
              <a:cxnLst>
                <a:cxn ang="0">
                  <a:pos x="885" y="632"/>
                </a:cxn>
                <a:cxn ang="0">
                  <a:pos x="24" y="0"/>
                </a:cxn>
                <a:cxn ang="0">
                  <a:pos x="0" y="25"/>
                </a:cxn>
                <a:cxn ang="0">
                  <a:pos x="862" y="657"/>
                </a:cxn>
                <a:cxn ang="0">
                  <a:pos x="885" y="632"/>
                </a:cxn>
              </a:cxnLst>
              <a:rect l="0" t="0" r="r" b="b"/>
              <a:pathLst>
                <a:path w="885" h="657">
                  <a:moveTo>
                    <a:pt x="885" y="632"/>
                  </a:moveTo>
                  <a:lnTo>
                    <a:pt x="24" y="0"/>
                  </a:lnTo>
                  <a:lnTo>
                    <a:pt x="0" y="25"/>
                  </a:lnTo>
                  <a:lnTo>
                    <a:pt x="862" y="657"/>
                  </a:lnTo>
                  <a:lnTo>
                    <a:pt x="885" y="6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495675" y="1874838"/>
              <a:ext cx="387350" cy="323850"/>
            </a:xfrm>
            <a:custGeom>
              <a:avLst/>
              <a:gdLst/>
              <a:ahLst/>
              <a:cxnLst>
                <a:cxn ang="0">
                  <a:pos x="244" y="204"/>
                </a:cxn>
                <a:cxn ang="0">
                  <a:pos x="143" y="0"/>
                </a:cxn>
                <a:cxn ang="0">
                  <a:pos x="0" y="153"/>
                </a:cxn>
                <a:cxn ang="0">
                  <a:pos x="244" y="204"/>
                </a:cxn>
              </a:cxnLst>
              <a:rect l="0" t="0" r="r" b="b"/>
              <a:pathLst>
                <a:path w="244" h="204">
                  <a:moveTo>
                    <a:pt x="244" y="204"/>
                  </a:moveTo>
                  <a:lnTo>
                    <a:pt x="143" y="0"/>
                  </a:lnTo>
                  <a:lnTo>
                    <a:pt x="0" y="153"/>
                  </a:lnTo>
                  <a:lnTo>
                    <a:pt x="244" y="20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05213" y="1987550"/>
              <a:ext cx="47625" cy="46037"/>
            </a:xfrm>
            <a:custGeom>
              <a:avLst/>
              <a:gdLst/>
              <a:ahLst/>
              <a:cxnLst>
                <a:cxn ang="0">
                  <a:pos x="1" y="25"/>
                </a:cxn>
                <a:cxn ang="0">
                  <a:pos x="2" y="26"/>
                </a:cxn>
                <a:cxn ang="0">
                  <a:pos x="4" y="27"/>
                </a:cxn>
                <a:cxn ang="0">
                  <a:pos x="5" y="28"/>
                </a:cxn>
                <a:cxn ang="0">
                  <a:pos x="7" y="28"/>
                </a:cxn>
                <a:cxn ang="0">
                  <a:pos x="9" y="28"/>
                </a:cxn>
                <a:cxn ang="0">
                  <a:pos x="11" y="28"/>
                </a:cxn>
                <a:cxn ang="0">
                  <a:pos x="12" y="28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1" y="26"/>
                </a:cxn>
                <a:cxn ang="0">
                  <a:pos x="22" y="26"/>
                </a:cxn>
                <a:cxn ang="0">
                  <a:pos x="24" y="24"/>
                </a:cxn>
                <a:cxn ang="0">
                  <a:pos x="25" y="23"/>
                </a:cxn>
                <a:cxn ang="0">
                  <a:pos x="26" y="22"/>
                </a:cxn>
                <a:cxn ang="0">
                  <a:pos x="27" y="21"/>
                </a:cxn>
                <a:cxn ang="0">
                  <a:pos x="28" y="19"/>
                </a:cxn>
                <a:cxn ang="0">
                  <a:pos x="29" y="18"/>
                </a:cxn>
                <a:cxn ang="0">
                  <a:pos x="29" y="16"/>
                </a:cxn>
                <a:cxn ang="0">
                  <a:pos x="30" y="15"/>
                </a:cxn>
                <a:cxn ang="0">
                  <a:pos x="30" y="13"/>
                </a:cxn>
                <a:cxn ang="0">
                  <a:pos x="30" y="12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9" y="7"/>
                </a:cxn>
                <a:cxn ang="0">
                  <a:pos x="28" y="5"/>
                </a:cxn>
                <a:cxn ang="0">
                  <a:pos x="27" y="4"/>
                </a:cxn>
                <a:cxn ang="0">
                  <a:pos x="26" y="3"/>
                </a:cxn>
                <a:cxn ang="0">
                  <a:pos x="25" y="2"/>
                </a:cxn>
                <a:cxn ang="0">
                  <a:pos x="24" y="0"/>
                </a:cxn>
                <a:cxn ang="0">
                  <a:pos x="0" y="25"/>
                </a:cxn>
              </a:cxnLst>
              <a:rect l="0" t="0" r="r" b="b"/>
              <a:pathLst>
                <a:path w="30" h="29">
                  <a:moveTo>
                    <a:pt x="0" y="25"/>
                  </a:moveTo>
                  <a:lnTo>
                    <a:pt x="1" y="25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44500" y="2341563"/>
              <a:ext cx="47625" cy="46037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28" y="2"/>
                </a:cxn>
                <a:cxn ang="0">
                  <a:pos x="27" y="2"/>
                </a:cxn>
                <a:cxn ang="0">
                  <a:pos x="25" y="1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1" y="12"/>
                </a:cxn>
                <a:cxn ang="0">
                  <a:pos x="1" y="14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18"/>
                </a:cxn>
                <a:cxn ang="0">
                  <a:pos x="1" y="20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4"/>
                </a:cxn>
                <a:cxn ang="0">
                  <a:pos x="4" y="26"/>
                </a:cxn>
                <a:cxn ang="0">
                  <a:pos x="5" y="27"/>
                </a:cxn>
                <a:cxn ang="0">
                  <a:pos x="6" y="28"/>
                </a:cxn>
                <a:cxn ang="0">
                  <a:pos x="30" y="4"/>
                </a:cxn>
              </a:cxnLst>
              <a:rect l="0" t="0" r="r" b="b"/>
              <a:pathLst>
                <a:path w="30" h="29">
                  <a:moveTo>
                    <a:pt x="30" y="4"/>
                  </a:moveTo>
                  <a:lnTo>
                    <a:pt x="30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55613" y="2347913"/>
              <a:ext cx="1379538" cy="1039812"/>
            </a:xfrm>
            <a:custGeom>
              <a:avLst/>
              <a:gdLst/>
              <a:ahLst/>
              <a:cxnLst>
                <a:cxn ang="0">
                  <a:pos x="869" y="630"/>
                </a:cxn>
                <a:cxn ang="0">
                  <a:pos x="23" y="0"/>
                </a:cxn>
                <a:cxn ang="0">
                  <a:pos x="0" y="25"/>
                </a:cxn>
                <a:cxn ang="0">
                  <a:pos x="845" y="655"/>
                </a:cxn>
                <a:cxn ang="0">
                  <a:pos x="869" y="630"/>
                </a:cxn>
              </a:cxnLst>
              <a:rect l="0" t="0" r="r" b="b"/>
              <a:pathLst>
                <a:path w="869" h="655">
                  <a:moveTo>
                    <a:pt x="869" y="630"/>
                  </a:moveTo>
                  <a:lnTo>
                    <a:pt x="23" y="0"/>
                  </a:lnTo>
                  <a:lnTo>
                    <a:pt x="0" y="25"/>
                  </a:lnTo>
                  <a:lnTo>
                    <a:pt x="845" y="655"/>
                  </a:lnTo>
                  <a:lnTo>
                    <a:pt x="869" y="6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687513" y="3236913"/>
              <a:ext cx="387350" cy="323850"/>
            </a:xfrm>
            <a:custGeom>
              <a:avLst/>
              <a:gdLst/>
              <a:ahLst/>
              <a:cxnLst>
                <a:cxn ang="0">
                  <a:pos x="244" y="204"/>
                </a:cxn>
                <a:cxn ang="0">
                  <a:pos x="144" y="0"/>
                </a:cxn>
                <a:cxn ang="0">
                  <a:pos x="0" y="152"/>
                </a:cxn>
                <a:cxn ang="0">
                  <a:pos x="244" y="204"/>
                </a:cxn>
              </a:cxnLst>
              <a:rect l="0" t="0" r="r" b="b"/>
              <a:pathLst>
                <a:path w="244" h="204">
                  <a:moveTo>
                    <a:pt x="244" y="204"/>
                  </a:moveTo>
                  <a:lnTo>
                    <a:pt x="144" y="0"/>
                  </a:lnTo>
                  <a:lnTo>
                    <a:pt x="0" y="152"/>
                  </a:lnTo>
                  <a:lnTo>
                    <a:pt x="244" y="2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1797050" y="3348038"/>
              <a:ext cx="47625" cy="46037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2" y="27"/>
                </a:cxn>
                <a:cxn ang="0">
                  <a:pos x="4" y="27"/>
                </a:cxn>
                <a:cxn ang="0">
                  <a:pos x="6" y="28"/>
                </a:cxn>
                <a:cxn ang="0">
                  <a:pos x="7" y="28"/>
                </a:cxn>
                <a:cxn ang="0">
                  <a:pos x="9" y="29"/>
                </a:cxn>
                <a:cxn ang="0">
                  <a:pos x="11" y="29"/>
                </a:cxn>
                <a:cxn ang="0">
                  <a:pos x="13" y="29"/>
                </a:cxn>
                <a:cxn ang="0">
                  <a:pos x="14" y="29"/>
                </a:cxn>
                <a:cxn ang="0">
                  <a:pos x="16" y="28"/>
                </a:cxn>
                <a:cxn ang="0">
                  <a:pos x="18" y="28"/>
                </a:cxn>
                <a:cxn ang="0">
                  <a:pos x="19" y="28"/>
                </a:cxn>
                <a:cxn ang="0">
                  <a:pos x="21" y="27"/>
                </a:cxn>
                <a:cxn ang="0">
                  <a:pos x="23" y="26"/>
                </a:cxn>
                <a:cxn ang="0">
                  <a:pos x="24" y="25"/>
                </a:cxn>
                <a:cxn ang="0">
                  <a:pos x="25" y="24"/>
                </a:cxn>
                <a:cxn ang="0">
                  <a:pos x="27" y="22"/>
                </a:cxn>
                <a:cxn ang="0">
                  <a:pos x="28" y="21"/>
                </a:cxn>
                <a:cxn ang="0">
                  <a:pos x="28" y="20"/>
                </a:cxn>
                <a:cxn ang="0">
                  <a:pos x="29" y="18"/>
                </a:cxn>
                <a:cxn ang="0">
                  <a:pos x="30" y="17"/>
                </a:cxn>
                <a:cxn ang="0">
                  <a:pos x="30" y="15"/>
                </a:cxn>
                <a:cxn ang="0">
                  <a:pos x="30" y="14"/>
                </a:cxn>
                <a:cxn ang="0">
                  <a:pos x="30" y="12"/>
                </a:cxn>
                <a:cxn ang="0">
                  <a:pos x="30" y="10"/>
                </a:cxn>
                <a:cxn ang="0">
                  <a:pos x="30" y="9"/>
                </a:cxn>
                <a:cxn ang="0">
                  <a:pos x="29" y="7"/>
                </a:cxn>
                <a:cxn ang="0">
                  <a:pos x="28" y="6"/>
                </a:cxn>
                <a:cxn ang="0">
                  <a:pos x="28" y="4"/>
                </a:cxn>
                <a:cxn ang="0">
                  <a:pos x="27" y="3"/>
                </a:cxn>
                <a:cxn ang="0">
                  <a:pos x="26" y="2"/>
                </a:cxn>
                <a:cxn ang="0">
                  <a:pos x="24" y="1"/>
                </a:cxn>
                <a:cxn ang="0">
                  <a:pos x="0" y="25"/>
                </a:cxn>
              </a:cxnLst>
              <a:rect l="0" t="0" r="r" b="b"/>
              <a:pathLst>
                <a:path w="30" h="29">
                  <a:moveTo>
                    <a:pt x="0" y="25"/>
                  </a:moveTo>
                  <a:lnTo>
                    <a:pt x="1" y="26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65563" y="2349500"/>
              <a:ext cx="47625" cy="46037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5" y="27"/>
                </a:cxn>
                <a:cxn ang="0">
                  <a:pos x="26" y="26"/>
                </a:cxn>
                <a:cxn ang="0">
                  <a:pos x="27" y="24"/>
                </a:cxn>
                <a:cxn ang="0">
                  <a:pos x="28" y="23"/>
                </a:cxn>
                <a:cxn ang="0">
                  <a:pos x="29" y="22"/>
                </a:cxn>
                <a:cxn ang="0">
                  <a:pos x="29" y="20"/>
                </a:cxn>
                <a:cxn ang="0">
                  <a:pos x="29" y="19"/>
                </a:cxn>
                <a:cxn ang="0">
                  <a:pos x="30" y="17"/>
                </a:cxn>
                <a:cxn ang="0">
                  <a:pos x="30" y="16"/>
                </a:cxn>
                <a:cxn ang="0">
                  <a:pos x="29" y="14"/>
                </a:cxn>
                <a:cxn ang="0">
                  <a:pos x="29" y="12"/>
                </a:cxn>
                <a:cxn ang="0">
                  <a:pos x="29" y="11"/>
                </a:cxn>
                <a:cxn ang="0">
                  <a:pos x="28" y="9"/>
                </a:cxn>
                <a:cxn ang="0">
                  <a:pos x="27" y="8"/>
                </a:cxn>
                <a:cxn ang="0">
                  <a:pos x="26" y="7"/>
                </a:cxn>
                <a:cxn ang="0">
                  <a:pos x="25" y="5"/>
                </a:cxn>
                <a:cxn ang="0">
                  <a:pos x="23" y="4"/>
                </a:cxn>
                <a:cxn ang="0">
                  <a:pos x="22" y="3"/>
                </a:cxn>
                <a:cxn ang="0">
                  <a:pos x="21" y="2"/>
                </a:cxn>
                <a:cxn ang="0">
                  <a:pos x="19" y="2"/>
                </a:cxn>
                <a:cxn ang="0">
                  <a:pos x="17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23" y="29"/>
                </a:cxn>
              </a:cxnLst>
              <a:rect l="0" t="0" r="r" b="b"/>
              <a:pathLst>
                <a:path w="30" h="29">
                  <a:moveTo>
                    <a:pt x="23" y="29"/>
                  </a:moveTo>
                  <a:lnTo>
                    <a:pt x="24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524125" y="2355850"/>
              <a:ext cx="1377950" cy="1033462"/>
            </a:xfrm>
            <a:custGeom>
              <a:avLst/>
              <a:gdLst/>
              <a:ahLst/>
              <a:cxnLst>
                <a:cxn ang="0">
                  <a:pos x="23" y="651"/>
                </a:cxn>
                <a:cxn ang="0">
                  <a:pos x="868" y="25"/>
                </a:cxn>
                <a:cxn ang="0">
                  <a:pos x="845" y="0"/>
                </a:cxn>
                <a:cxn ang="0">
                  <a:pos x="0" y="626"/>
                </a:cxn>
                <a:cxn ang="0">
                  <a:pos x="23" y="651"/>
                </a:cxn>
              </a:cxnLst>
              <a:rect l="0" t="0" r="r" b="b"/>
              <a:pathLst>
                <a:path w="868" h="651">
                  <a:moveTo>
                    <a:pt x="23" y="651"/>
                  </a:moveTo>
                  <a:lnTo>
                    <a:pt x="868" y="25"/>
                  </a:lnTo>
                  <a:lnTo>
                    <a:pt x="845" y="0"/>
                  </a:lnTo>
                  <a:lnTo>
                    <a:pt x="0" y="626"/>
                  </a:lnTo>
                  <a:lnTo>
                    <a:pt x="23" y="6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282825" y="3236913"/>
              <a:ext cx="387350" cy="323850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244" y="153"/>
                </a:cxn>
                <a:cxn ang="0">
                  <a:pos x="101" y="0"/>
                </a:cxn>
                <a:cxn ang="0">
                  <a:pos x="0" y="204"/>
                </a:cxn>
              </a:cxnLst>
              <a:rect l="0" t="0" r="r" b="b"/>
              <a:pathLst>
                <a:path w="244" h="204">
                  <a:moveTo>
                    <a:pt x="0" y="204"/>
                  </a:moveTo>
                  <a:lnTo>
                    <a:pt x="244" y="153"/>
                  </a:lnTo>
                  <a:lnTo>
                    <a:pt x="101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513013" y="3349625"/>
              <a:ext cx="47625" cy="444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6"/>
                </a:cxn>
                <a:cxn ang="0">
                  <a:pos x="1" y="18"/>
                </a:cxn>
                <a:cxn ang="0">
                  <a:pos x="2" y="19"/>
                </a:cxn>
                <a:cxn ang="0">
                  <a:pos x="3" y="21"/>
                </a:cxn>
                <a:cxn ang="0">
                  <a:pos x="4" y="22"/>
                </a:cxn>
                <a:cxn ang="0">
                  <a:pos x="5" y="23"/>
                </a:cxn>
                <a:cxn ang="0">
                  <a:pos x="6" y="24"/>
                </a:cxn>
                <a:cxn ang="0">
                  <a:pos x="8" y="25"/>
                </a:cxn>
                <a:cxn ang="0">
                  <a:pos x="9" y="26"/>
                </a:cxn>
                <a:cxn ang="0">
                  <a:pos x="11" y="27"/>
                </a:cxn>
                <a:cxn ang="0">
                  <a:pos x="13" y="27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18" y="28"/>
                </a:cxn>
                <a:cxn ang="0">
                  <a:pos x="20" y="28"/>
                </a:cxn>
                <a:cxn ang="0">
                  <a:pos x="21" y="28"/>
                </a:cxn>
                <a:cxn ang="0">
                  <a:pos x="23" y="28"/>
                </a:cxn>
                <a:cxn ang="0">
                  <a:pos x="25" y="27"/>
                </a:cxn>
                <a:cxn ang="0">
                  <a:pos x="26" y="27"/>
                </a:cxn>
                <a:cxn ang="0">
                  <a:pos x="28" y="26"/>
                </a:cxn>
                <a:cxn ang="0">
                  <a:pos x="30" y="25"/>
                </a:cxn>
                <a:cxn ang="0">
                  <a:pos x="7" y="0"/>
                </a:cxn>
              </a:cxnLst>
              <a:rect l="0" t="0" r="r" b="b"/>
              <a:pathLst>
                <a:path w="30" h="28">
                  <a:moveTo>
                    <a:pt x="7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092325" y="3752850"/>
              <a:ext cx="47625" cy="46037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5" y="27"/>
                </a:cxn>
                <a:cxn ang="0">
                  <a:pos x="26" y="25"/>
                </a:cxn>
                <a:cxn ang="0">
                  <a:pos x="28" y="24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29" y="20"/>
                </a:cxn>
                <a:cxn ang="0">
                  <a:pos x="30" y="18"/>
                </a:cxn>
                <a:cxn ang="0">
                  <a:pos x="30" y="17"/>
                </a:cxn>
                <a:cxn ang="0">
                  <a:pos x="30" y="15"/>
                </a:cxn>
                <a:cxn ang="0">
                  <a:pos x="30" y="14"/>
                </a:cxn>
                <a:cxn ang="0">
                  <a:pos x="29" y="12"/>
                </a:cxn>
                <a:cxn ang="0">
                  <a:pos x="29" y="11"/>
                </a:cxn>
                <a:cxn ang="0">
                  <a:pos x="28" y="9"/>
                </a:cxn>
                <a:cxn ang="0">
                  <a:pos x="27" y="8"/>
                </a:cxn>
                <a:cxn ang="0">
                  <a:pos x="26" y="6"/>
                </a:cxn>
                <a:cxn ang="0">
                  <a:pos x="25" y="5"/>
                </a:cxn>
                <a:cxn ang="0">
                  <a:pos x="24" y="4"/>
                </a:cxn>
                <a:cxn ang="0">
                  <a:pos x="22" y="3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24" y="29"/>
                </a:cxn>
              </a:cxnLst>
              <a:rect l="0" t="0" r="r" b="b"/>
              <a:pathLst>
                <a:path w="30" h="29">
                  <a:moveTo>
                    <a:pt x="24" y="29"/>
                  </a:move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722313" y="3759200"/>
              <a:ext cx="1408113" cy="1071562"/>
            </a:xfrm>
            <a:custGeom>
              <a:avLst/>
              <a:gdLst/>
              <a:ahLst/>
              <a:cxnLst>
                <a:cxn ang="0">
                  <a:pos x="23" y="675"/>
                </a:cxn>
                <a:cxn ang="0">
                  <a:pos x="887" y="25"/>
                </a:cxn>
                <a:cxn ang="0">
                  <a:pos x="863" y="0"/>
                </a:cxn>
                <a:cxn ang="0">
                  <a:pos x="0" y="650"/>
                </a:cxn>
                <a:cxn ang="0">
                  <a:pos x="23" y="675"/>
                </a:cxn>
              </a:cxnLst>
              <a:rect l="0" t="0" r="r" b="b"/>
              <a:pathLst>
                <a:path w="887" h="675">
                  <a:moveTo>
                    <a:pt x="23" y="675"/>
                  </a:moveTo>
                  <a:lnTo>
                    <a:pt x="887" y="25"/>
                  </a:lnTo>
                  <a:lnTo>
                    <a:pt x="863" y="0"/>
                  </a:lnTo>
                  <a:lnTo>
                    <a:pt x="0" y="650"/>
                  </a:lnTo>
                  <a:lnTo>
                    <a:pt x="23" y="67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82600" y="4679950"/>
              <a:ext cx="387350" cy="323850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244" y="151"/>
                </a:cxn>
                <a:cxn ang="0">
                  <a:pos x="99" y="0"/>
                </a:cxn>
                <a:cxn ang="0">
                  <a:pos x="0" y="204"/>
                </a:cxn>
              </a:cxnLst>
              <a:rect l="0" t="0" r="r" b="b"/>
              <a:pathLst>
                <a:path w="244" h="204">
                  <a:moveTo>
                    <a:pt x="0" y="204"/>
                  </a:moveTo>
                  <a:lnTo>
                    <a:pt x="244" y="151"/>
                  </a:lnTo>
                  <a:lnTo>
                    <a:pt x="9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711200" y="4791075"/>
              <a:ext cx="47625" cy="4603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6"/>
                </a:cxn>
                <a:cxn ang="0">
                  <a:pos x="1" y="18"/>
                </a:cxn>
                <a:cxn ang="0">
                  <a:pos x="2" y="19"/>
                </a:cxn>
                <a:cxn ang="0">
                  <a:pos x="3" y="21"/>
                </a:cxn>
                <a:cxn ang="0">
                  <a:pos x="4" y="22"/>
                </a:cxn>
                <a:cxn ang="0">
                  <a:pos x="5" y="23"/>
                </a:cxn>
                <a:cxn ang="0">
                  <a:pos x="7" y="24"/>
                </a:cxn>
                <a:cxn ang="0">
                  <a:pos x="8" y="25"/>
                </a:cxn>
                <a:cxn ang="0">
                  <a:pos x="10" y="26"/>
                </a:cxn>
                <a:cxn ang="0">
                  <a:pos x="11" y="27"/>
                </a:cxn>
                <a:cxn ang="0">
                  <a:pos x="13" y="28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18" y="29"/>
                </a:cxn>
                <a:cxn ang="0">
                  <a:pos x="20" y="29"/>
                </a:cxn>
                <a:cxn ang="0">
                  <a:pos x="21" y="28"/>
                </a:cxn>
                <a:cxn ang="0">
                  <a:pos x="23" y="28"/>
                </a:cxn>
                <a:cxn ang="0">
                  <a:pos x="25" y="28"/>
                </a:cxn>
                <a:cxn ang="0">
                  <a:pos x="27" y="27"/>
                </a:cxn>
                <a:cxn ang="0">
                  <a:pos x="28" y="26"/>
                </a:cxn>
                <a:cxn ang="0">
                  <a:pos x="30" y="25"/>
                </a:cxn>
                <a:cxn ang="0">
                  <a:pos x="7" y="0"/>
                </a:cxn>
              </a:cxnLst>
              <a:rect l="0" t="0" r="r" b="b"/>
              <a:pathLst>
                <a:path w="30" h="29">
                  <a:moveTo>
                    <a:pt x="7" y="0"/>
                  </a:move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227263" y="3768725"/>
              <a:ext cx="47625" cy="46037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8" y="2"/>
                </a:cxn>
                <a:cxn ang="0">
                  <a:pos x="26" y="2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3" y="7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0" y="20"/>
                </a:cxn>
                <a:cxn ang="0">
                  <a:pos x="1" y="22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3" y="26"/>
                </a:cxn>
                <a:cxn ang="0">
                  <a:pos x="5" y="27"/>
                </a:cxn>
                <a:cxn ang="0">
                  <a:pos x="6" y="28"/>
                </a:cxn>
                <a:cxn ang="0">
                  <a:pos x="30" y="4"/>
                </a:cxn>
              </a:cxnLst>
              <a:rect l="0" t="0" r="r" b="b"/>
              <a:pathLst>
                <a:path w="30" h="29">
                  <a:moveTo>
                    <a:pt x="30" y="4"/>
                  </a:moveTo>
                  <a:lnTo>
                    <a:pt x="29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236788" y="3775075"/>
              <a:ext cx="1404938" cy="1042987"/>
            </a:xfrm>
            <a:custGeom>
              <a:avLst/>
              <a:gdLst/>
              <a:ahLst/>
              <a:cxnLst>
                <a:cxn ang="0">
                  <a:pos x="885" y="631"/>
                </a:cxn>
                <a:cxn ang="0">
                  <a:pos x="24" y="0"/>
                </a:cxn>
                <a:cxn ang="0">
                  <a:pos x="0" y="25"/>
                </a:cxn>
                <a:cxn ang="0">
                  <a:pos x="862" y="657"/>
                </a:cxn>
                <a:cxn ang="0">
                  <a:pos x="885" y="631"/>
                </a:cxn>
              </a:cxnLst>
              <a:rect l="0" t="0" r="r" b="b"/>
              <a:pathLst>
                <a:path w="885" h="657">
                  <a:moveTo>
                    <a:pt x="885" y="631"/>
                  </a:moveTo>
                  <a:lnTo>
                    <a:pt x="24" y="0"/>
                  </a:lnTo>
                  <a:lnTo>
                    <a:pt x="0" y="25"/>
                  </a:lnTo>
                  <a:lnTo>
                    <a:pt x="862" y="657"/>
                  </a:lnTo>
                  <a:lnTo>
                    <a:pt x="885" y="63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3495675" y="4665663"/>
              <a:ext cx="387350" cy="322262"/>
            </a:xfrm>
            <a:custGeom>
              <a:avLst/>
              <a:gdLst/>
              <a:ahLst/>
              <a:cxnLst>
                <a:cxn ang="0">
                  <a:pos x="244" y="203"/>
                </a:cxn>
                <a:cxn ang="0">
                  <a:pos x="143" y="0"/>
                </a:cxn>
                <a:cxn ang="0">
                  <a:pos x="0" y="153"/>
                </a:cxn>
                <a:cxn ang="0">
                  <a:pos x="244" y="203"/>
                </a:cxn>
              </a:cxnLst>
              <a:rect l="0" t="0" r="r" b="b"/>
              <a:pathLst>
                <a:path w="244" h="203">
                  <a:moveTo>
                    <a:pt x="244" y="203"/>
                  </a:moveTo>
                  <a:lnTo>
                    <a:pt x="143" y="0"/>
                  </a:lnTo>
                  <a:lnTo>
                    <a:pt x="0" y="153"/>
                  </a:lnTo>
                  <a:lnTo>
                    <a:pt x="244" y="20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3605213" y="4776788"/>
              <a:ext cx="47625" cy="46037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5" y="28"/>
                </a:cxn>
                <a:cxn ang="0">
                  <a:pos x="7" y="29"/>
                </a:cxn>
                <a:cxn ang="0">
                  <a:pos x="9" y="29"/>
                </a:cxn>
                <a:cxn ang="0">
                  <a:pos x="11" y="29"/>
                </a:cxn>
                <a:cxn ang="0">
                  <a:pos x="12" y="29"/>
                </a:cxn>
                <a:cxn ang="0">
                  <a:pos x="14" y="29"/>
                </a:cxn>
                <a:cxn ang="0">
                  <a:pos x="16" y="29"/>
                </a:cxn>
                <a:cxn ang="0">
                  <a:pos x="18" y="28"/>
                </a:cxn>
                <a:cxn ang="0">
                  <a:pos x="19" y="28"/>
                </a:cxn>
                <a:cxn ang="0">
                  <a:pos x="21" y="27"/>
                </a:cxn>
                <a:cxn ang="0">
                  <a:pos x="22" y="26"/>
                </a:cxn>
                <a:cxn ang="0">
                  <a:pos x="24" y="25"/>
                </a:cxn>
                <a:cxn ang="0">
                  <a:pos x="25" y="24"/>
                </a:cxn>
                <a:cxn ang="0">
                  <a:pos x="26" y="23"/>
                </a:cxn>
                <a:cxn ang="0">
                  <a:pos x="27" y="21"/>
                </a:cxn>
                <a:cxn ang="0">
                  <a:pos x="28" y="20"/>
                </a:cxn>
                <a:cxn ang="0">
                  <a:pos x="29" y="18"/>
                </a:cxn>
                <a:cxn ang="0">
                  <a:pos x="29" y="17"/>
                </a:cxn>
                <a:cxn ang="0">
                  <a:pos x="30" y="15"/>
                </a:cxn>
                <a:cxn ang="0">
                  <a:pos x="30" y="14"/>
                </a:cxn>
                <a:cxn ang="0">
                  <a:pos x="30" y="12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29" y="8"/>
                </a:cxn>
                <a:cxn ang="0">
                  <a:pos x="28" y="6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0" y="26"/>
                </a:cxn>
              </a:cxnLst>
              <a:rect l="0" t="0" r="r" b="b"/>
              <a:pathLst>
                <a:path w="30" h="29">
                  <a:moveTo>
                    <a:pt x="0" y="26"/>
                  </a:moveTo>
                  <a:lnTo>
                    <a:pt x="1" y="26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9"/>
                  </a:lnTo>
                  <a:lnTo>
                    <a:pt x="16" y="29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44500" y="5132388"/>
              <a:ext cx="47625" cy="44450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3" y="7"/>
                </a:cxn>
                <a:cxn ang="0">
                  <a:pos x="2" y="9"/>
                </a:cxn>
                <a:cxn ang="0">
                  <a:pos x="1" y="10"/>
                </a:cxn>
                <a:cxn ang="0">
                  <a:pos x="1" y="12"/>
                </a:cxn>
                <a:cxn ang="0">
                  <a:pos x="1" y="13"/>
                </a:cxn>
                <a:cxn ang="0">
                  <a:pos x="0" y="15"/>
                </a:cxn>
                <a:cxn ang="0">
                  <a:pos x="0" y="16"/>
                </a:cxn>
                <a:cxn ang="0">
                  <a:pos x="1" y="18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4"/>
                </a:cxn>
                <a:cxn ang="0">
                  <a:pos x="4" y="25"/>
                </a:cxn>
                <a:cxn ang="0">
                  <a:pos x="5" y="26"/>
                </a:cxn>
                <a:cxn ang="0">
                  <a:pos x="6" y="28"/>
                </a:cxn>
                <a:cxn ang="0">
                  <a:pos x="30" y="3"/>
                </a:cxn>
              </a:cxnLst>
              <a:rect l="0" t="0" r="r" b="b"/>
              <a:pathLst>
                <a:path w="30" h="28">
                  <a:moveTo>
                    <a:pt x="30" y="3"/>
                  </a:moveTo>
                  <a:lnTo>
                    <a:pt x="30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55613" y="5137150"/>
              <a:ext cx="1379538" cy="1041400"/>
            </a:xfrm>
            <a:custGeom>
              <a:avLst/>
              <a:gdLst/>
              <a:ahLst/>
              <a:cxnLst>
                <a:cxn ang="0">
                  <a:pos x="869" y="631"/>
                </a:cxn>
                <a:cxn ang="0">
                  <a:pos x="23" y="0"/>
                </a:cxn>
                <a:cxn ang="0">
                  <a:pos x="0" y="25"/>
                </a:cxn>
                <a:cxn ang="0">
                  <a:pos x="845" y="656"/>
                </a:cxn>
                <a:cxn ang="0">
                  <a:pos x="869" y="631"/>
                </a:cxn>
              </a:cxnLst>
              <a:rect l="0" t="0" r="r" b="b"/>
              <a:pathLst>
                <a:path w="869" h="656">
                  <a:moveTo>
                    <a:pt x="869" y="631"/>
                  </a:moveTo>
                  <a:lnTo>
                    <a:pt x="23" y="0"/>
                  </a:lnTo>
                  <a:lnTo>
                    <a:pt x="0" y="25"/>
                  </a:lnTo>
                  <a:lnTo>
                    <a:pt x="845" y="656"/>
                  </a:lnTo>
                  <a:lnTo>
                    <a:pt x="869" y="63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1687513" y="6027738"/>
              <a:ext cx="387350" cy="322262"/>
            </a:xfrm>
            <a:custGeom>
              <a:avLst/>
              <a:gdLst/>
              <a:ahLst/>
              <a:cxnLst>
                <a:cxn ang="0">
                  <a:pos x="244" y="203"/>
                </a:cxn>
                <a:cxn ang="0">
                  <a:pos x="144" y="0"/>
                </a:cxn>
                <a:cxn ang="0">
                  <a:pos x="0" y="152"/>
                </a:cxn>
                <a:cxn ang="0">
                  <a:pos x="244" y="203"/>
                </a:cxn>
              </a:cxnLst>
              <a:rect l="0" t="0" r="r" b="b"/>
              <a:pathLst>
                <a:path w="244" h="203">
                  <a:moveTo>
                    <a:pt x="244" y="203"/>
                  </a:moveTo>
                  <a:lnTo>
                    <a:pt x="144" y="0"/>
                  </a:lnTo>
                  <a:lnTo>
                    <a:pt x="0" y="152"/>
                  </a:lnTo>
                  <a:lnTo>
                    <a:pt x="244" y="20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1797050" y="6138863"/>
              <a:ext cx="47625" cy="44450"/>
            </a:xfrm>
            <a:custGeom>
              <a:avLst/>
              <a:gdLst/>
              <a:ahLst/>
              <a:cxnLst>
                <a:cxn ang="0">
                  <a:pos x="1" y="25"/>
                </a:cxn>
                <a:cxn ang="0">
                  <a:pos x="2" y="26"/>
                </a:cxn>
                <a:cxn ang="0">
                  <a:pos x="4" y="27"/>
                </a:cxn>
                <a:cxn ang="0">
                  <a:pos x="6" y="27"/>
                </a:cxn>
                <a:cxn ang="0">
                  <a:pos x="7" y="28"/>
                </a:cxn>
                <a:cxn ang="0">
                  <a:pos x="9" y="28"/>
                </a:cxn>
                <a:cxn ang="0">
                  <a:pos x="11" y="28"/>
                </a:cxn>
                <a:cxn ang="0">
                  <a:pos x="13" y="28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1" y="26"/>
                </a:cxn>
                <a:cxn ang="0">
                  <a:pos x="23" y="25"/>
                </a:cxn>
                <a:cxn ang="0">
                  <a:pos x="24" y="25"/>
                </a:cxn>
                <a:cxn ang="0">
                  <a:pos x="25" y="23"/>
                </a:cxn>
                <a:cxn ang="0">
                  <a:pos x="27" y="22"/>
                </a:cxn>
                <a:cxn ang="0">
                  <a:pos x="28" y="21"/>
                </a:cxn>
                <a:cxn ang="0">
                  <a:pos x="28" y="19"/>
                </a:cxn>
                <a:cxn ang="0">
                  <a:pos x="29" y="18"/>
                </a:cxn>
                <a:cxn ang="0">
                  <a:pos x="30" y="16"/>
                </a:cxn>
                <a:cxn ang="0">
                  <a:pos x="30" y="15"/>
                </a:cxn>
                <a:cxn ang="0">
                  <a:pos x="30" y="13"/>
                </a:cxn>
                <a:cxn ang="0">
                  <a:pos x="30" y="12"/>
                </a:cxn>
                <a:cxn ang="0">
                  <a:pos x="30" y="10"/>
                </a:cxn>
                <a:cxn ang="0">
                  <a:pos x="30" y="8"/>
                </a:cxn>
                <a:cxn ang="0">
                  <a:pos x="29" y="7"/>
                </a:cxn>
                <a:cxn ang="0">
                  <a:pos x="28" y="6"/>
                </a:cxn>
                <a:cxn ang="0">
                  <a:pos x="28" y="4"/>
                </a:cxn>
                <a:cxn ang="0">
                  <a:pos x="27" y="3"/>
                </a:cxn>
                <a:cxn ang="0">
                  <a:pos x="26" y="1"/>
                </a:cxn>
                <a:cxn ang="0">
                  <a:pos x="24" y="0"/>
                </a:cxn>
                <a:cxn ang="0">
                  <a:pos x="0" y="25"/>
                </a:cxn>
              </a:cxnLst>
              <a:rect l="0" t="0" r="r" b="b"/>
              <a:pathLst>
                <a:path w="30" h="28">
                  <a:moveTo>
                    <a:pt x="0" y="25"/>
                  </a:moveTo>
                  <a:lnTo>
                    <a:pt x="1" y="25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3865563" y="5140325"/>
              <a:ext cx="47625" cy="44450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5" y="27"/>
                </a:cxn>
                <a:cxn ang="0">
                  <a:pos x="26" y="25"/>
                </a:cxn>
                <a:cxn ang="0">
                  <a:pos x="27" y="24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29" y="20"/>
                </a:cxn>
                <a:cxn ang="0">
                  <a:pos x="29" y="18"/>
                </a:cxn>
                <a:cxn ang="0">
                  <a:pos x="30" y="17"/>
                </a:cxn>
                <a:cxn ang="0">
                  <a:pos x="30" y="15"/>
                </a:cxn>
                <a:cxn ang="0">
                  <a:pos x="29" y="13"/>
                </a:cxn>
                <a:cxn ang="0">
                  <a:pos x="29" y="12"/>
                </a:cxn>
                <a:cxn ang="0">
                  <a:pos x="29" y="10"/>
                </a:cxn>
                <a:cxn ang="0">
                  <a:pos x="28" y="9"/>
                </a:cxn>
                <a:cxn ang="0">
                  <a:pos x="27" y="7"/>
                </a:cxn>
                <a:cxn ang="0">
                  <a:pos x="26" y="6"/>
                </a:cxn>
                <a:cxn ang="0">
                  <a:pos x="25" y="5"/>
                </a:cxn>
                <a:cxn ang="0">
                  <a:pos x="23" y="4"/>
                </a:cxn>
                <a:cxn ang="0">
                  <a:pos x="22" y="3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23" y="28"/>
                </a:cxn>
              </a:cxnLst>
              <a:rect l="0" t="0" r="r" b="b"/>
              <a:pathLst>
                <a:path w="30" h="28">
                  <a:moveTo>
                    <a:pt x="23" y="28"/>
                  </a:move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23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2524125" y="5145088"/>
              <a:ext cx="1377950" cy="1033462"/>
            </a:xfrm>
            <a:custGeom>
              <a:avLst/>
              <a:gdLst/>
              <a:ahLst/>
              <a:cxnLst>
                <a:cxn ang="0">
                  <a:pos x="23" y="651"/>
                </a:cxn>
                <a:cxn ang="0">
                  <a:pos x="868" y="25"/>
                </a:cxn>
                <a:cxn ang="0">
                  <a:pos x="845" y="0"/>
                </a:cxn>
                <a:cxn ang="0">
                  <a:pos x="0" y="626"/>
                </a:cxn>
                <a:cxn ang="0">
                  <a:pos x="23" y="651"/>
                </a:cxn>
              </a:cxnLst>
              <a:rect l="0" t="0" r="r" b="b"/>
              <a:pathLst>
                <a:path w="868" h="651">
                  <a:moveTo>
                    <a:pt x="23" y="651"/>
                  </a:moveTo>
                  <a:lnTo>
                    <a:pt x="868" y="25"/>
                  </a:lnTo>
                  <a:lnTo>
                    <a:pt x="845" y="0"/>
                  </a:lnTo>
                  <a:lnTo>
                    <a:pt x="0" y="626"/>
                  </a:lnTo>
                  <a:lnTo>
                    <a:pt x="23" y="6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2282825" y="6027738"/>
              <a:ext cx="387350" cy="322262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244" y="152"/>
                </a:cxn>
                <a:cxn ang="0">
                  <a:pos x="101" y="0"/>
                </a:cxn>
                <a:cxn ang="0">
                  <a:pos x="0" y="203"/>
                </a:cxn>
              </a:cxnLst>
              <a:rect l="0" t="0" r="r" b="b"/>
              <a:pathLst>
                <a:path w="244" h="203">
                  <a:moveTo>
                    <a:pt x="0" y="203"/>
                  </a:moveTo>
                  <a:lnTo>
                    <a:pt x="244" y="152"/>
                  </a:lnTo>
                  <a:lnTo>
                    <a:pt x="101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2513013" y="6138863"/>
              <a:ext cx="47625" cy="46037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1" y="18"/>
                </a:cxn>
                <a:cxn ang="0">
                  <a:pos x="2" y="20"/>
                </a:cxn>
                <a:cxn ang="0">
                  <a:pos x="3" y="21"/>
                </a:cxn>
                <a:cxn ang="0">
                  <a:pos x="4" y="22"/>
                </a:cxn>
                <a:cxn ang="0">
                  <a:pos x="5" y="24"/>
                </a:cxn>
                <a:cxn ang="0">
                  <a:pos x="6" y="25"/>
                </a:cxn>
                <a:cxn ang="0">
                  <a:pos x="8" y="26"/>
                </a:cxn>
                <a:cxn ang="0">
                  <a:pos x="9" y="27"/>
                </a:cxn>
                <a:cxn ang="0">
                  <a:pos x="11" y="27"/>
                </a:cxn>
                <a:cxn ang="0">
                  <a:pos x="13" y="28"/>
                </a:cxn>
                <a:cxn ang="0">
                  <a:pos x="14" y="29"/>
                </a:cxn>
                <a:cxn ang="0">
                  <a:pos x="16" y="29"/>
                </a:cxn>
                <a:cxn ang="0">
                  <a:pos x="18" y="29"/>
                </a:cxn>
                <a:cxn ang="0">
                  <a:pos x="20" y="29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5" y="28"/>
                </a:cxn>
                <a:cxn ang="0">
                  <a:pos x="26" y="27"/>
                </a:cxn>
                <a:cxn ang="0">
                  <a:pos x="28" y="27"/>
                </a:cxn>
                <a:cxn ang="0">
                  <a:pos x="30" y="26"/>
                </a:cxn>
                <a:cxn ang="0">
                  <a:pos x="7" y="0"/>
                </a:cxn>
              </a:cxnLst>
              <a:rect l="0" t="0" r="r" b="b"/>
              <a:pathLst>
                <a:path w="30" h="29">
                  <a:moveTo>
                    <a:pt x="7" y="0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4" y="29"/>
                  </a:lnTo>
                  <a:lnTo>
                    <a:pt x="15" y="29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7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3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 useBgFill="1">
        <p:nvSpPr>
          <p:cNvPr id="59" name="BlokTextu 58"/>
          <p:cNvSpPr txBox="1"/>
          <p:nvPr/>
        </p:nvSpPr>
        <p:spPr>
          <a:xfrm>
            <a:off x="4286248" y="1142984"/>
            <a:ext cx="4500594" cy="107721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</a:rPr>
              <a:t>OTVORENÉ OTÁZKY – </a:t>
            </a:r>
          </a:p>
          <a:p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</a:rPr>
              <a:t>PODPORA ROZHOVORU</a:t>
            </a:r>
          </a:p>
        </p:txBody>
      </p:sp>
      <p:sp useBgFill="1">
        <p:nvSpPr>
          <p:cNvPr id="61" name="BlokTextu 60"/>
          <p:cNvSpPr txBox="1"/>
          <p:nvPr/>
        </p:nvSpPr>
        <p:spPr>
          <a:xfrm>
            <a:off x="4286248" y="2571744"/>
            <a:ext cx="4500594" cy="107721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rgbClr val="FF0000"/>
                </a:solidFill>
              </a:rPr>
              <a:t>ZHRNUTIE – </a:t>
            </a:r>
          </a:p>
          <a:p>
            <a:r>
              <a:rPr lang="sk-SK" sz="3200" b="1" dirty="0" smtClean="0">
                <a:solidFill>
                  <a:srgbClr val="FF0000"/>
                </a:solidFill>
              </a:rPr>
              <a:t>ZATVORENÉ OTÁZKY</a:t>
            </a:r>
          </a:p>
        </p:txBody>
      </p:sp>
      <p:sp useBgFill="1">
        <p:nvSpPr>
          <p:cNvPr id="62" name="BlokTextu 61"/>
          <p:cNvSpPr txBox="1"/>
          <p:nvPr/>
        </p:nvSpPr>
        <p:spPr>
          <a:xfrm>
            <a:off x="4286248" y="5357826"/>
            <a:ext cx="4500594" cy="107721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rgbClr val="FF0000"/>
                </a:solidFill>
              </a:rPr>
              <a:t>ZHRNUTIE – </a:t>
            </a:r>
          </a:p>
          <a:p>
            <a:r>
              <a:rPr lang="sk-SK" sz="3200" b="1" dirty="0" smtClean="0">
                <a:solidFill>
                  <a:srgbClr val="FF0000"/>
                </a:solidFill>
              </a:rPr>
              <a:t>ZATVORENÉ OTÁZKY</a:t>
            </a:r>
          </a:p>
        </p:txBody>
      </p:sp>
      <p:sp useBgFill="1">
        <p:nvSpPr>
          <p:cNvPr id="63" name="BlokTextu 62"/>
          <p:cNvSpPr txBox="1"/>
          <p:nvPr/>
        </p:nvSpPr>
        <p:spPr>
          <a:xfrm>
            <a:off x="4286248" y="3929066"/>
            <a:ext cx="4500594" cy="107721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</a:rPr>
              <a:t>OTVORENÉ OTÁZKY – </a:t>
            </a:r>
          </a:p>
          <a:p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</a:rPr>
              <a:t>PODPORA ROZHOVORU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rgbClr val="663300"/>
          </a:solidFill>
        </a:ln>
      </a:spPr>
      <a:bodyPr wrap="square" rtlCol="0" anchor="ctr">
        <a:noAutofit/>
      </a:bodyPr>
      <a:lstStyle>
        <a:defPPr algn="ctr">
          <a:spcBef>
            <a:spcPts val="1200"/>
          </a:spcBef>
          <a:buFont typeface="Arial" pitchFamily="34" charset="0"/>
          <a:buChar char="•"/>
          <a:defRPr sz="3200" b="1" dirty="0" smtClean="0"/>
        </a:defPPr>
      </a:lstStyle>
    </a:spDef>
    <a:txDef>
      <a:spPr>
        <a:noFill/>
      </a:spPr>
      <a:bodyPr wrap="none" rtlCol="0">
        <a:spAutoFit/>
      </a:bodyPr>
      <a:lstStyle>
        <a:defPPr>
          <a:spcBef>
            <a:spcPts val="1200"/>
          </a:spcBef>
          <a:defRPr sz="2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439</Words>
  <Application>Microsoft Office PowerPoint</Application>
  <PresentationFormat>Prezentácia na obrazovke (4:3)</PresentationFormat>
  <Paragraphs>95</Paragraphs>
  <Slides>18</Slides>
  <Notes>18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</vt:vector>
  </TitlesOfParts>
  <Company>Laputa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Sheeta</dc:creator>
  <cp:lastModifiedBy>Sheeta</cp:lastModifiedBy>
  <cp:revision>110</cp:revision>
  <dcterms:created xsi:type="dcterms:W3CDTF">2011-12-15T09:53:40Z</dcterms:created>
  <dcterms:modified xsi:type="dcterms:W3CDTF">2012-02-08T12:11:56Z</dcterms:modified>
</cp:coreProperties>
</file>