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74" r:id="rId5"/>
    <p:sldId id="276" r:id="rId6"/>
    <p:sldId id="275" r:id="rId7"/>
    <p:sldId id="277" r:id="rId8"/>
    <p:sldId id="279" r:id="rId9"/>
    <p:sldId id="281" r:id="rId10"/>
    <p:sldId id="282" r:id="rId11"/>
    <p:sldId id="278" r:id="rId12"/>
    <p:sldId id="280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EEFB8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3F53-7F15-4327-BDCC-2C0605B639A5}" type="datetimeFigureOut">
              <a:rPr lang="sk-SK" smtClean="0"/>
              <a:pPr/>
              <a:t>26. 1. 2012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DD1CA-5C57-4507-BA2D-91AF3B541B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26. 1. 2012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26. 1. 2012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26. 1. 2012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26. 1. 2012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26. 1. 2012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26. 1. 2012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26. 1. 2012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26. 1. 2012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26. 1. 2012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26. 1. 2012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26. 1. 2012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7906-D821-4C96-88BE-07AC926DE057}" type="datetimeFigureOut">
              <a:rPr lang="sk-SK" smtClean="0"/>
              <a:pPr/>
              <a:t>26. 1. 2012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928662" y="2714620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7200" b="1" dirty="0" smtClean="0"/>
              <a:t>WIN-WIN</a:t>
            </a:r>
            <a:endParaRPr lang="sk-SK" sz="7200" b="1" dirty="0"/>
          </a:p>
        </p:txBody>
      </p:sp>
      <p:pic>
        <p:nvPicPr>
          <p:cNvPr id="12" name="Obrázok 11" descr="s3-ki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6148" y="2285992"/>
            <a:ext cx="1986901" cy="4572008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285720" y="240549"/>
            <a:ext cx="3721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800" b="1" dirty="0" smtClean="0">
                <a:solidFill>
                  <a:srgbClr val="663300"/>
                </a:solidFill>
              </a:rPr>
              <a:t>Dnešná téma: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Osobnostné predpoklady:</a:t>
            </a:r>
            <a:endParaRPr lang="sk-SK" sz="4800" b="1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71472" y="1071546"/>
            <a:ext cx="55721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800" b="1" dirty="0" smtClean="0"/>
              <a:t>Vyhnúť sa </a:t>
            </a:r>
            <a:r>
              <a:rPr lang="sk-SK" sz="4800" b="1" dirty="0" smtClean="0">
                <a:solidFill>
                  <a:srgbClr val="FF0000"/>
                </a:solidFill>
              </a:rPr>
              <a:t>dvom zlozvykom</a:t>
            </a:r>
            <a:r>
              <a:rPr lang="sk-SK" sz="4800" b="1" dirty="0" smtClean="0"/>
              <a:t>: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800" b="1" dirty="0" smtClean="0"/>
              <a:t> </a:t>
            </a:r>
            <a:r>
              <a:rPr lang="sk-SK" sz="4800" b="1" dirty="0" smtClean="0">
                <a:solidFill>
                  <a:srgbClr val="FF0000"/>
                </a:solidFill>
              </a:rPr>
              <a:t>SÚPERENIE</a:t>
            </a:r>
            <a:r>
              <a:rPr lang="sk-SK" sz="4800" b="1" dirty="0" smtClean="0"/>
              <a:t> ako zdroj sebavedomia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800" b="1" dirty="0" smtClean="0"/>
              <a:t> </a:t>
            </a:r>
            <a:r>
              <a:rPr lang="sk-SK" sz="4800" b="1" dirty="0" smtClean="0">
                <a:solidFill>
                  <a:srgbClr val="FF0000"/>
                </a:solidFill>
              </a:rPr>
              <a:t>POROVNÁVANIE SA </a:t>
            </a:r>
            <a:r>
              <a:rPr lang="sk-SK" sz="4800" b="1" dirty="0" smtClean="0"/>
              <a:t>a napodobňovanie iných</a:t>
            </a:r>
            <a:endParaRPr lang="sk-SK" sz="4800" b="1" dirty="0" smtClean="0"/>
          </a:p>
        </p:txBody>
      </p:sp>
      <p:pic>
        <p:nvPicPr>
          <p:cNvPr id="13" name="Obrázok 12" descr="MuzFarebneVlasyAsia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226" y="2071678"/>
            <a:ext cx="3071774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Čo, ak sa nedohodneme?</a:t>
            </a:r>
            <a:endParaRPr lang="sk-SK" sz="4800" b="1" dirty="0">
              <a:solidFill>
                <a:srgbClr val="FF0000"/>
              </a:solidFill>
            </a:endParaRPr>
          </a:p>
        </p:txBody>
      </p:sp>
      <p:pic>
        <p:nvPicPr>
          <p:cNvPr id="11" name="Obrázok 10" descr="Zena vesajuca pradlo faded.pn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>
          <a:xfrm>
            <a:off x="2571736" y="214290"/>
            <a:ext cx="6572264" cy="6858000"/>
          </a:xfrm>
          <a:prstGeom prst="rect">
            <a:avLst/>
          </a:prstGeom>
        </p:spPr>
      </p:pic>
      <p:sp>
        <p:nvSpPr>
          <p:cNvPr id="34" name="BlokTextu 33"/>
          <p:cNvSpPr txBox="1"/>
          <p:nvPr/>
        </p:nvSpPr>
        <p:spPr>
          <a:xfrm>
            <a:off x="428596" y="1285860"/>
            <a:ext cx="61436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3200" dirty="0" smtClean="0"/>
              <a:t>V tej chvíli k tomu pristupujú </a:t>
            </a:r>
            <a:r>
              <a:rPr lang="sk-SK" sz="3200" b="1" dirty="0" smtClean="0"/>
              <a:t>dve ďalšie „doplnkové stratégie“:</a:t>
            </a:r>
          </a:p>
          <a:p>
            <a:pPr lvl="0"/>
            <a:endParaRPr lang="sk-SK" sz="32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sk-SK" sz="3200" b="1" dirty="0" smtClean="0"/>
              <a:t>Alebo VÝHRA / VÝHRA, alebo ŽIADNA DOHODA</a:t>
            </a:r>
            <a:r>
              <a:rPr lang="sk-SK" sz="3200" dirty="0" smtClean="0"/>
              <a:t> – a potom:</a:t>
            </a:r>
            <a:endParaRPr lang="sk-SK" sz="32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sk-SK" sz="3200" b="1" dirty="0" smtClean="0"/>
              <a:t>VÝHRA</a:t>
            </a:r>
            <a:r>
              <a:rPr lang="sk-SK" sz="3200" dirty="0" smtClean="0"/>
              <a:t> </a:t>
            </a:r>
            <a:r>
              <a:rPr lang="sk-SK" sz="3200" b="1" dirty="0" smtClean="0"/>
              <a:t>/ … </a:t>
            </a:r>
            <a:r>
              <a:rPr lang="sk-SK" sz="3200" dirty="0" smtClean="0"/>
              <a:t>– </a:t>
            </a:r>
            <a:r>
              <a:rPr lang="sk-SK" sz="3200" dirty="0" smtClean="0"/>
              <a:t>čiže žiaden </a:t>
            </a:r>
            <a:r>
              <a:rPr lang="sk-SK" sz="3200" dirty="0" smtClean="0"/>
              <a:t>vzťah, žiadna spolupráca, žiadne súperenie, či prekážanie si, ale každý sám za </a:t>
            </a:r>
            <a:r>
              <a:rPr lang="sk-SK" sz="3200" dirty="0" smtClean="0"/>
              <a:t>seba a nezávisle na sebe…</a:t>
            </a:r>
            <a:endParaRPr lang="sk-SK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Tri otázky:</a:t>
            </a:r>
            <a:endParaRPr lang="sk-SK" sz="4800" b="1" dirty="0">
              <a:solidFill>
                <a:srgbClr val="FF0000"/>
              </a:solidFill>
            </a:endParaRPr>
          </a:p>
        </p:txBody>
      </p:sp>
      <p:pic>
        <p:nvPicPr>
          <p:cNvPr id="11" name="Obrázok 10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714348" y="1000108"/>
            <a:ext cx="55721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k-SK" sz="3200" b="1" dirty="0" smtClean="0"/>
              <a:t>Zaujímam sa o úspech iných rovnako intenzívne, ako o svoj vlastný úspech?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sz="3200" b="1" dirty="0" smtClean="0"/>
              <a:t>Spolupracujem s inými?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3200" b="1" dirty="0" smtClean="0"/>
              <a:t>Ak sa vyskytne konflikt, hľadám riešenie, ktoré bude prospešné pre všetkých?</a:t>
            </a:r>
            <a:endParaRPr lang="sk-SK" sz="32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285720" y="5392838"/>
            <a:ext cx="66631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6600" b="1" dirty="0" smtClean="0">
                <a:solidFill>
                  <a:srgbClr val="FF0000"/>
                </a:solidFill>
              </a:rPr>
              <a:t>AKO NA TOM STE?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CIEĽ HODINY: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1" name="Obrázok 10" descr="BabySuperma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5566" y="3357562"/>
            <a:ext cx="2069651" cy="3500438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571472" y="1500174"/>
            <a:ext cx="58579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rgbClr val="FF0000"/>
                </a:solidFill>
              </a:rPr>
              <a:t>Najdôležitejší princíp</a:t>
            </a:r>
            <a:r>
              <a:rPr lang="sk-SK" sz="3200" b="1" dirty="0" smtClean="0"/>
              <a:t>: </a:t>
            </a:r>
          </a:p>
          <a:p>
            <a:pPr>
              <a:spcBef>
                <a:spcPts val="1200"/>
              </a:spcBef>
            </a:pPr>
            <a:r>
              <a:rPr lang="sk-SK" sz="3200" b="1" dirty="0" smtClean="0"/>
              <a:t>„Princíp „WIN/WIN" je najdôležitejší pre úspech vo všetkých našich medziľudských vzťahoch.“ </a:t>
            </a:r>
          </a:p>
          <a:p>
            <a:pPr>
              <a:spcBef>
                <a:spcPts val="1200"/>
              </a:spcBef>
            </a:pPr>
            <a:r>
              <a:rPr lang="sk-SK" sz="3200" b="1" dirty="0" smtClean="0"/>
              <a:t>(</a:t>
            </a:r>
            <a:r>
              <a:rPr lang="sk-SK" sz="3200" b="1" dirty="0" err="1" smtClean="0"/>
              <a:t>Stephen</a:t>
            </a:r>
            <a:r>
              <a:rPr lang="sk-SK" sz="3200" b="1" dirty="0" smtClean="0"/>
              <a:t> R. </a:t>
            </a:r>
            <a:r>
              <a:rPr lang="sk-SK" sz="3200" b="1" dirty="0" err="1" smtClean="0"/>
              <a:t>Covey</a:t>
            </a:r>
            <a:r>
              <a:rPr lang="sk-SK" sz="32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ŠTYRI FILOZOFIE VZŤAHOV:</a:t>
            </a:r>
            <a:endParaRPr lang="sk-SK" sz="4800" b="1" dirty="0">
              <a:solidFill>
                <a:srgbClr val="FF0000"/>
              </a:solidFill>
            </a:endParaRPr>
          </a:p>
        </p:txBody>
      </p:sp>
      <p:sp>
        <p:nvSpPr>
          <p:cNvPr id="17" name="Šípka nahor 16"/>
          <p:cNvSpPr/>
          <p:nvPr/>
        </p:nvSpPr>
        <p:spPr>
          <a:xfrm>
            <a:off x="357158" y="1285860"/>
            <a:ext cx="1071570" cy="4429156"/>
          </a:xfrm>
          <a:prstGeom prst="upArrow">
            <a:avLst/>
          </a:prstGeom>
          <a:ln w="38100">
            <a:solidFill>
              <a:srgbClr val="6633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18" name="Šípka doprava 17"/>
          <p:cNvSpPr/>
          <p:nvPr/>
        </p:nvSpPr>
        <p:spPr>
          <a:xfrm>
            <a:off x="1428728" y="5715016"/>
            <a:ext cx="5572164" cy="1000132"/>
          </a:xfrm>
          <a:prstGeom prst="rightArrow">
            <a:avLst/>
          </a:prstGeom>
          <a:ln w="38100">
            <a:solidFill>
              <a:srgbClr val="6633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19" name="BlokTextu 18"/>
          <p:cNvSpPr txBox="1"/>
          <p:nvPr/>
        </p:nvSpPr>
        <p:spPr>
          <a:xfrm>
            <a:off x="2071670" y="5916059"/>
            <a:ext cx="3646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>
                <a:solidFill>
                  <a:srgbClr val="FF0000"/>
                </a:solidFill>
              </a:rPr>
              <a:t>JA</a:t>
            </a:r>
            <a:r>
              <a:rPr lang="sk-SK" sz="2800" b="1" dirty="0" smtClean="0"/>
              <a:t> – ambície, odvaha,…</a:t>
            </a:r>
          </a:p>
        </p:txBody>
      </p:sp>
      <p:sp>
        <p:nvSpPr>
          <p:cNvPr id="20" name="BlokTextu 19"/>
          <p:cNvSpPr txBox="1"/>
          <p:nvPr/>
        </p:nvSpPr>
        <p:spPr>
          <a:xfrm rot="16200000">
            <a:off x="-1160311" y="3357792"/>
            <a:ext cx="4048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>
                <a:solidFill>
                  <a:srgbClr val="FF0000"/>
                </a:solidFill>
              </a:rPr>
              <a:t>TY</a:t>
            </a:r>
            <a:r>
              <a:rPr lang="sk-SK" sz="2800" b="1" dirty="0" smtClean="0"/>
              <a:t> – ohľaduplnosť, úcta,…</a:t>
            </a:r>
          </a:p>
        </p:txBody>
      </p:sp>
      <p:grpSp>
        <p:nvGrpSpPr>
          <p:cNvPr id="25" name="Skupina 24"/>
          <p:cNvGrpSpPr/>
          <p:nvPr/>
        </p:nvGrpSpPr>
        <p:grpSpPr>
          <a:xfrm>
            <a:off x="1571604" y="1071546"/>
            <a:ext cx="5286412" cy="4500594"/>
            <a:chOff x="1000100" y="1571611"/>
            <a:chExt cx="5929354" cy="5072100"/>
          </a:xfrm>
        </p:grpSpPr>
        <p:sp>
          <p:nvSpPr>
            <p:cNvPr id="21" name="Obdĺžnik 20"/>
            <p:cNvSpPr/>
            <p:nvPr/>
          </p:nvSpPr>
          <p:spPr>
            <a:xfrm>
              <a:off x="1000100" y="1571611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2" name="Obdĺžnik 21"/>
            <p:cNvSpPr/>
            <p:nvPr/>
          </p:nvSpPr>
          <p:spPr>
            <a:xfrm>
              <a:off x="4000496" y="4143380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3" name="Obdĺžnik 22"/>
            <p:cNvSpPr/>
            <p:nvPr/>
          </p:nvSpPr>
          <p:spPr>
            <a:xfrm>
              <a:off x="1000100" y="4143380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4" name="Obdĺžnik 23"/>
            <p:cNvSpPr/>
            <p:nvPr/>
          </p:nvSpPr>
          <p:spPr>
            <a:xfrm>
              <a:off x="4000496" y="1571611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</p:grpSp>
      <p:sp>
        <p:nvSpPr>
          <p:cNvPr id="31" name="BlokTextu 30"/>
          <p:cNvSpPr txBox="1"/>
          <p:nvPr/>
        </p:nvSpPr>
        <p:spPr>
          <a:xfrm>
            <a:off x="2071670" y="1214422"/>
            <a:ext cx="166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JA: </a:t>
            </a:r>
            <a:r>
              <a:rPr lang="sk-SK" sz="2400" b="1" dirty="0" smtClean="0">
                <a:solidFill>
                  <a:srgbClr val="FF0000"/>
                </a:solidFill>
              </a:rPr>
              <a:t>PREHRA</a:t>
            </a:r>
          </a:p>
          <a:p>
            <a:r>
              <a:rPr lang="sk-SK" sz="2400" b="1" dirty="0" smtClean="0"/>
              <a:t>TY: </a:t>
            </a:r>
            <a:r>
              <a:rPr lang="sk-SK" sz="2400" b="1" dirty="0" smtClean="0">
                <a:solidFill>
                  <a:srgbClr val="00B050"/>
                </a:solidFill>
              </a:rPr>
              <a:t>VÝHRA</a:t>
            </a:r>
          </a:p>
        </p:txBody>
      </p:sp>
      <p:sp>
        <p:nvSpPr>
          <p:cNvPr id="32" name="BlokTextu 31"/>
          <p:cNvSpPr txBox="1"/>
          <p:nvPr/>
        </p:nvSpPr>
        <p:spPr>
          <a:xfrm>
            <a:off x="1714480" y="2071678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1600" b="1" dirty="0" smtClean="0"/>
              <a:t>Ja aj tak nič nedokážem - a tak mi nevadí, ak ma iní využívajú (zneužívajú) na svoje ciele.</a:t>
            </a:r>
          </a:p>
        </p:txBody>
      </p:sp>
      <p:pic>
        <p:nvPicPr>
          <p:cNvPr id="35" name="Obrázok 34" descr="vyze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4" y="577647"/>
            <a:ext cx="2322928" cy="6137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ŠTYRI FILOZOFIE VZŤAHOV:</a:t>
            </a:r>
            <a:endParaRPr lang="sk-SK" sz="4800" b="1" dirty="0">
              <a:solidFill>
                <a:srgbClr val="FF0000"/>
              </a:solidFill>
            </a:endParaRPr>
          </a:p>
        </p:txBody>
      </p:sp>
      <p:sp>
        <p:nvSpPr>
          <p:cNvPr id="17" name="Šípka nahor 16"/>
          <p:cNvSpPr/>
          <p:nvPr/>
        </p:nvSpPr>
        <p:spPr>
          <a:xfrm>
            <a:off x="357158" y="1285860"/>
            <a:ext cx="1071570" cy="4429156"/>
          </a:xfrm>
          <a:prstGeom prst="upArrow">
            <a:avLst/>
          </a:prstGeom>
          <a:ln w="38100">
            <a:solidFill>
              <a:srgbClr val="6633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18" name="Šípka doprava 17"/>
          <p:cNvSpPr/>
          <p:nvPr/>
        </p:nvSpPr>
        <p:spPr>
          <a:xfrm>
            <a:off x="1428728" y="5715016"/>
            <a:ext cx="5572164" cy="1000132"/>
          </a:xfrm>
          <a:prstGeom prst="rightArrow">
            <a:avLst/>
          </a:prstGeom>
          <a:ln w="38100">
            <a:solidFill>
              <a:srgbClr val="6633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19" name="BlokTextu 18"/>
          <p:cNvSpPr txBox="1"/>
          <p:nvPr/>
        </p:nvSpPr>
        <p:spPr>
          <a:xfrm>
            <a:off x="2071670" y="5916059"/>
            <a:ext cx="3646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>
                <a:solidFill>
                  <a:srgbClr val="FF0000"/>
                </a:solidFill>
              </a:rPr>
              <a:t>JA</a:t>
            </a:r>
            <a:r>
              <a:rPr lang="sk-SK" sz="2800" b="1" dirty="0" smtClean="0"/>
              <a:t> – ambície, odvaha,…</a:t>
            </a:r>
          </a:p>
        </p:txBody>
      </p:sp>
      <p:sp>
        <p:nvSpPr>
          <p:cNvPr id="20" name="BlokTextu 19"/>
          <p:cNvSpPr txBox="1"/>
          <p:nvPr/>
        </p:nvSpPr>
        <p:spPr>
          <a:xfrm rot="16200000">
            <a:off x="-1160311" y="3357792"/>
            <a:ext cx="4048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>
                <a:solidFill>
                  <a:srgbClr val="FF0000"/>
                </a:solidFill>
              </a:rPr>
              <a:t>TY</a:t>
            </a:r>
            <a:r>
              <a:rPr lang="sk-SK" sz="2800" b="1" dirty="0" smtClean="0"/>
              <a:t> – ohľaduplnosť, úcta,…</a:t>
            </a:r>
          </a:p>
        </p:txBody>
      </p:sp>
      <p:grpSp>
        <p:nvGrpSpPr>
          <p:cNvPr id="2" name="Skupina 24"/>
          <p:cNvGrpSpPr/>
          <p:nvPr/>
        </p:nvGrpSpPr>
        <p:grpSpPr>
          <a:xfrm>
            <a:off x="1571604" y="1071546"/>
            <a:ext cx="5286412" cy="4500594"/>
            <a:chOff x="1000100" y="1571611"/>
            <a:chExt cx="5929354" cy="5072100"/>
          </a:xfrm>
        </p:grpSpPr>
        <p:sp>
          <p:nvSpPr>
            <p:cNvPr id="21" name="Obdĺžnik 20"/>
            <p:cNvSpPr/>
            <p:nvPr/>
          </p:nvSpPr>
          <p:spPr>
            <a:xfrm>
              <a:off x="1000100" y="1571611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2" name="Obdĺžnik 21"/>
            <p:cNvSpPr/>
            <p:nvPr/>
          </p:nvSpPr>
          <p:spPr>
            <a:xfrm>
              <a:off x="4000496" y="4143380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3" name="Obdĺžnik 22"/>
            <p:cNvSpPr/>
            <p:nvPr/>
          </p:nvSpPr>
          <p:spPr>
            <a:xfrm>
              <a:off x="1000100" y="4143380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4" name="Obdĺžnik 23"/>
            <p:cNvSpPr/>
            <p:nvPr/>
          </p:nvSpPr>
          <p:spPr>
            <a:xfrm>
              <a:off x="4000496" y="1571611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</p:grpSp>
      <p:sp>
        <p:nvSpPr>
          <p:cNvPr id="27" name="BlokTextu 26"/>
          <p:cNvSpPr txBox="1"/>
          <p:nvPr/>
        </p:nvSpPr>
        <p:spPr>
          <a:xfrm>
            <a:off x="2071670" y="1214422"/>
            <a:ext cx="166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JA: </a:t>
            </a:r>
            <a:r>
              <a:rPr lang="sk-SK" sz="2400" b="1" dirty="0" smtClean="0">
                <a:solidFill>
                  <a:srgbClr val="FF0000"/>
                </a:solidFill>
              </a:rPr>
              <a:t>PREHRA</a:t>
            </a:r>
          </a:p>
          <a:p>
            <a:r>
              <a:rPr lang="sk-SK" sz="2400" b="1" dirty="0" smtClean="0"/>
              <a:t>TY: </a:t>
            </a:r>
            <a:r>
              <a:rPr lang="sk-SK" sz="2400" b="1" dirty="0" smtClean="0">
                <a:solidFill>
                  <a:srgbClr val="00B050"/>
                </a:solidFill>
              </a:rPr>
              <a:t>VÝHRA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1714480" y="2071678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1600" b="1" dirty="0" smtClean="0"/>
              <a:t>Ja aj tak nič nedokážem - a tak mi nevadí, ak ma iní využívajú (zneužívajú) na svoje ciele.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2071670" y="3500438"/>
            <a:ext cx="166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JA: </a:t>
            </a:r>
            <a:r>
              <a:rPr lang="sk-SK" sz="2400" b="1" dirty="0" smtClean="0">
                <a:solidFill>
                  <a:srgbClr val="FF0000"/>
                </a:solidFill>
              </a:rPr>
              <a:t>PREHRA</a:t>
            </a:r>
          </a:p>
          <a:p>
            <a:r>
              <a:rPr lang="sk-SK" sz="2400" b="1" dirty="0" smtClean="0"/>
              <a:t>TY: </a:t>
            </a:r>
            <a:r>
              <a:rPr lang="sk-SK" sz="2400" b="1" dirty="0" smtClean="0">
                <a:solidFill>
                  <a:srgbClr val="FF0000"/>
                </a:solidFill>
              </a:rPr>
              <a:t>PREHRA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1714480" y="4357694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600" b="1" dirty="0" smtClean="0"/>
              <a:t>Ja aj tak nič nedokážem - ale ak nie ja, tak ani ten druhý! Ja mu to ešte osladím!</a:t>
            </a:r>
            <a:endParaRPr lang="sk-SK" sz="1600" b="1" dirty="0" smtClean="0"/>
          </a:p>
        </p:txBody>
      </p:sp>
      <p:pic>
        <p:nvPicPr>
          <p:cNvPr id="33" name="Obrázok 32" descr="Stroskotanec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15074" y="2372811"/>
            <a:ext cx="2928926" cy="4485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lokTextu 26"/>
          <p:cNvSpPr txBox="1"/>
          <p:nvPr/>
        </p:nvSpPr>
        <p:spPr>
          <a:xfrm>
            <a:off x="2071670" y="1214422"/>
            <a:ext cx="166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JA: </a:t>
            </a:r>
            <a:r>
              <a:rPr lang="sk-SK" sz="2400" b="1" dirty="0" smtClean="0">
                <a:solidFill>
                  <a:srgbClr val="FF0000"/>
                </a:solidFill>
              </a:rPr>
              <a:t>PREHRA</a:t>
            </a:r>
          </a:p>
          <a:p>
            <a:r>
              <a:rPr lang="sk-SK" sz="2400" b="1" dirty="0" smtClean="0"/>
              <a:t>TY: </a:t>
            </a:r>
            <a:r>
              <a:rPr lang="sk-SK" sz="2400" b="1" dirty="0" smtClean="0">
                <a:solidFill>
                  <a:srgbClr val="00B050"/>
                </a:solidFill>
              </a:rPr>
              <a:t>VÝHRA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1714480" y="2071678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1600" b="1" dirty="0" smtClean="0"/>
              <a:t>Ja aj tak nič nedokážem - a tak mi nevadí, ak ma iní využívajú (zneužívajú) na svoje ciele.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2071670" y="3500438"/>
            <a:ext cx="166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JA: </a:t>
            </a:r>
            <a:r>
              <a:rPr lang="sk-SK" sz="2400" b="1" dirty="0" smtClean="0">
                <a:solidFill>
                  <a:srgbClr val="FF0000"/>
                </a:solidFill>
              </a:rPr>
              <a:t>PREHRA</a:t>
            </a:r>
          </a:p>
          <a:p>
            <a:r>
              <a:rPr lang="sk-SK" sz="2400" b="1" dirty="0" smtClean="0"/>
              <a:t>TY: </a:t>
            </a:r>
            <a:r>
              <a:rPr lang="sk-SK" sz="2400" b="1" dirty="0" smtClean="0">
                <a:solidFill>
                  <a:srgbClr val="FF0000"/>
                </a:solidFill>
              </a:rPr>
              <a:t>PREHRA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1714480" y="4357694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600" b="1" dirty="0" smtClean="0"/>
              <a:t>Ja aj tak nič nedokážem - ale ak nie ja, tak ani ten druhý! Ja mu to ešte osladím!</a:t>
            </a:r>
            <a:endParaRPr lang="sk-SK" sz="1600" b="1" dirty="0" smtClean="0"/>
          </a:p>
        </p:txBody>
      </p:sp>
      <p:sp>
        <p:nvSpPr>
          <p:cNvPr id="10" name="Obdĺžnik 9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ŠTYRI FILOZOFIE VZŤAHOV:</a:t>
            </a:r>
            <a:endParaRPr lang="sk-SK" sz="4800" b="1" dirty="0">
              <a:solidFill>
                <a:srgbClr val="FF0000"/>
              </a:solidFill>
            </a:endParaRPr>
          </a:p>
        </p:txBody>
      </p:sp>
      <p:sp>
        <p:nvSpPr>
          <p:cNvPr id="17" name="Šípka nahor 16"/>
          <p:cNvSpPr/>
          <p:nvPr/>
        </p:nvSpPr>
        <p:spPr>
          <a:xfrm>
            <a:off x="357158" y="1285860"/>
            <a:ext cx="1071570" cy="4429156"/>
          </a:xfrm>
          <a:prstGeom prst="upArrow">
            <a:avLst/>
          </a:prstGeom>
          <a:ln w="38100">
            <a:solidFill>
              <a:srgbClr val="6633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20" name="BlokTextu 19"/>
          <p:cNvSpPr txBox="1"/>
          <p:nvPr/>
        </p:nvSpPr>
        <p:spPr>
          <a:xfrm rot="16200000">
            <a:off x="-1160311" y="3357792"/>
            <a:ext cx="4048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>
                <a:solidFill>
                  <a:srgbClr val="FF0000"/>
                </a:solidFill>
              </a:rPr>
              <a:t>TY</a:t>
            </a:r>
            <a:r>
              <a:rPr lang="sk-SK" sz="2800" b="1" dirty="0" smtClean="0"/>
              <a:t> – ohľaduplnosť, úcta,…</a:t>
            </a:r>
          </a:p>
        </p:txBody>
      </p:sp>
      <p:pic>
        <p:nvPicPr>
          <p:cNvPr id="33" name="Obrázok 32" descr="FemaleFighters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560396" y="3786190"/>
            <a:ext cx="2583604" cy="3071811"/>
          </a:xfrm>
          <a:prstGeom prst="rect">
            <a:avLst/>
          </a:prstGeom>
        </p:spPr>
      </p:pic>
      <p:sp useBgFill="1">
        <p:nvSpPr>
          <p:cNvPr id="18" name="Šípka doprava 17"/>
          <p:cNvSpPr/>
          <p:nvPr/>
        </p:nvSpPr>
        <p:spPr>
          <a:xfrm>
            <a:off x="1428728" y="5715016"/>
            <a:ext cx="5572164" cy="1000132"/>
          </a:xfrm>
          <a:prstGeom prst="rightArrow">
            <a:avLst/>
          </a:prstGeom>
          <a:ln w="38100">
            <a:solidFill>
              <a:srgbClr val="6633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19" name="BlokTextu 18"/>
          <p:cNvSpPr txBox="1"/>
          <p:nvPr/>
        </p:nvSpPr>
        <p:spPr>
          <a:xfrm>
            <a:off x="2071670" y="5916059"/>
            <a:ext cx="3646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>
                <a:solidFill>
                  <a:srgbClr val="FF0000"/>
                </a:solidFill>
              </a:rPr>
              <a:t>JA</a:t>
            </a:r>
            <a:r>
              <a:rPr lang="sk-SK" sz="2800" b="1" dirty="0" smtClean="0"/>
              <a:t> – ambície, odvaha,…</a:t>
            </a:r>
          </a:p>
        </p:txBody>
      </p:sp>
      <p:grpSp>
        <p:nvGrpSpPr>
          <p:cNvPr id="2" name="Skupina 24"/>
          <p:cNvGrpSpPr/>
          <p:nvPr/>
        </p:nvGrpSpPr>
        <p:grpSpPr>
          <a:xfrm>
            <a:off x="1571604" y="1071546"/>
            <a:ext cx="5286412" cy="4500594"/>
            <a:chOff x="1000100" y="1571611"/>
            <a:chExt cx="5929354" cy="5072100"/>
          </a:xfrm>
        </p:grpSpPr>
        <p:sp>
          <p:nvSpPr>
            <p:cNvPr id="21" name="Obdĺžnik 20"/>
            <p:cNvSpPr/>
            <p:nvPr/>
          </p:nvSpPr>
          <p:spPr>
            <a:xfrm>
              <a:off x="1000100" y="1571611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 useBgFill="1">
          <p:nvSpPr>
            <p:cNvPr id="22" name="Obdĺžnik 21"/>
            <p:cNvSpPr/>
            <p:nvPr/>
          </p:nvSpPr>
          <p:spPr>
            <a:xfrm>
              <a:off x="4000496" y="4143380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3" name="Obdĺžnik 22"/>
            <p:cNvSpPr/>
            <p:nvPr/>
          </p:nvSpPr>
          <p:spPr>
            <a:xfrm>
              <a:off x="1000100" y="4143380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4" name="Obdĺžnik 23"/>
            <p:cNvSpPr/>
            <p:nvPr/>
          </p:nvSpPr>
          <p:spPr>
            <a:xfrm>
              <a:off x="4000496" y="1571611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</p:grpSp>
      <p:sp>
        <p:nvSpPr>
          <p:cNvPr id="31" name="BlokTextu 30"/>
          <p:cNvSpPr txBox="1"/>
          <p:nvPr/>
        </p:nvSpPr>
        <p:spPr>
          <a:xfrm>
            <a:off x="4714876" y="3500438"/>
            <a:ext cx="1670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JA: </a:t>
            </a:r>
            <a:r>
              <a:rPr lang="sk-SK" sz="2400" b="1" dirty="0" smtClean="0">
                <a:solidFill>
                  <a:srgbClr val="FF0000"/>
                </a:solidFill>
              </a:rPr>
              <a:t>VÝHRA</a:t>
            </a:r>
          </a:p>
          <a:p>
            <a:r>
              <a:rPr lang="sk-SK" sz="2400" b="1" dirty="0" smtClean="0"/>
              <a:t>TY: </a:t>
            </a:r>
            <a:r>
              <a:rPr lang="sk-SK" sz="2400" b="1" dirty="0" smtClean="0">
                <a:solidFill>
                  <a:srgbClr val="00B050"/>
                </a:solidFill>
              </a:rPr>
              <a:t>PREHRA</a:t>
            </a:r>
          </a:p>
        </p:txBody>
      </p:sp>
      <p:sp>
        <p:nvSpPr>
          <p:cNvPr id="32" name="BlokTextu 31"/>
          <p:cNvSpPr txBox="1"/>
          <p:nvPr/>
        </p:nvSpPr>
        <p:spPr>
          <a:xfrm>
            <a:off x="4357686" y="4357694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600" b="1" dirty="0" smtClean="0"/>
              <a:t>Pre oboch tu niet miesta - na konci bude iba jeden víťaz (JA) a jeden porazený (TY)! Zničím ťa!</a:t>
            </a:r>
            <a:endParaRPr lang="sk-SK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ŠTYRI FILOZOFIE VZŤAHOV:</a:t>
            </a:r>
            <a:endParaRPr lang="sk-SK" sz="4800" b="1" dirty="0">
              <a:solidFill>
                <a:srgbClr val="FF0000"/>
              </a:solidFill>
            </a:endParaRPr>
          </a:p>
        </p:txBody>
      </p:sp>
      <p:sp>
        <p:nvSpPr>
          <p:cNvPr id="17" name="Šípka nahor 16"/>
          <p:cNvSpPr/>
          <p:nvPr/>
        </p:nvSpPr>
        <p:spPr>
          <a:xfrm>
            <a:off x="357158" y="1285860"/>
            <a:ext cx="1071570" cy="4429156"/>
          </a:xfrm>
          <a:prstGeom prst="upArrow">
            <a:avLst/>
          </a:prstGeom>
          <a:ln w="38100">
            <a:solidFill>
              <a:srgbClr val="6633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18" name="Šípka doprava 17"/>
          <p:cNvSpPr/>
          <p:nvPr/>
        </p:nvSpPr>
        <p:spPr>
          <a:xfrm>
            <a:off x="1428728" y="5715016"/>
            <a:ext cx="5572164" cy="1000132"/>
          </a:xfrm>
          <a:prstGeom prst="rightArrow">
            <a:avLst/>
          </a:prstGeom>
          <a:ln w="38100">
            <a:solidFill>
              <a:srgbClr val="6633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19" name="BlokTextu 18"/>
          <p:cNvSpPr txBox="1"/>
          <p:nvPr/>
        </p:nvSpPr>
        <p:spPr>
          <a:xfrm>
            <a:off x="2071670" y="5916059"/>
            <a:ext cx="3646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>
                <a:solidFill>
                  <a:srgbClr val="FF0000"/>
                </a:solidFill>
              </a:rPr>
              <a:t>JA</a:t>
            </a:r>
            <a:r>
              <a:rPr lang="sk-SK" sz="2800" b="1" dirty="0" smtClean="0"/>
              <a:t> – ambície, odvaha,…</a:t>
            </a:r>
          </a:p>
        </p:txBody>
      </p:sp>
      <p:sp>
        <p:nvSpPr>
          <p:cNvPr id="20" name="BlokTextu 19"/>
          <p:cNvSpPr txBox="1"/>
          <p:nvPr/>
        </p:nvSpPr>
        <p:spPr>
          <a:xfrm rot="16200000">
            <a:off x="-1160311" y="3357792"/>
            <a:ext cx="4048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>
                <a:solidFill>
                  <a:srgbClr val="FF0000"/>
                </a:solidFill>
              </a:rPr>
              <a:t>TY</a:t>
            </a:r>
            <a:r>
              <a:rPr lang="sk-SK" sz="2800" b="1" dirty="0" smtClean="0"/>
              <a:t> – ohľaduplnosť, úcta,…</a:t>
            </a:r>
          </a:p>
        </p:txBody>
      </p:sp>
      <p:grpSp>
        <p:nvGrpSpPr>
          <p:cNvPr id="2" name="Skupina 24"/>
          <p:cNvGrpSpPr/>
          <p:nvPr/>
        </p:nvGrpSpPr>
        <p:grpSpPr>
          <a:xfrm>
            <a:off x="1571604" y="1071546"/>
            <a:ext cx="5286412" cy="4500594"/>
            <a:chOff x="1000100" y="1571611"/>
            <a:chExt cx="5929354" cy="5072100"/>
          </a:xfrm>
        </p:grpSpPr>
        <p:sp>
          <p:nvSpPr>
            <p:cNvPr id="21" name="Obdĺžnik 20"/>
            <p:cNvSpPr/>
            <p:nvPr/>
          </p:nvSpPr>
          <p:spPr>
            <a:xfrm>
              <a:off x="1000100" y="1571611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2" name="Obdĺžnik 21"/>
            <p:cNvSpPr/>
            <p:nvPr/>
          </p:nvSpPr>
          <p:spPr>
            <a:xfrm>
              <a:off x="4000496" y="4143380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3" name="Obdĺžnik 22"/>
            <p:cNvSpPr/>
            <p:nvPr/>
          </p:nvSpPr>
          <p:spPr>
            <a:xfrm>
              <a:off x="1000100" y="4143380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4" name="Obdĺžnik 23"/>
            <p:cNvSpPr/>
            <p:nvPr/>
          </p:nvSpPr>
          <p:spPr>
            <a:xfrm>
              <a:off x="4000496" y="1571611"/>
              <a:ext cx="2928958" cy="2500331"/>
            </a:xfrm>
            <a:prstGeom prst="rect">
              <a:avLst/>
            </a:prstGeom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</p:grpSp>
      <p:sp>
        <p:nvSpPr>
          <p:cNvPr id="27" name="BlokTextu 26"/>
          <p:cNvSpPr txBox="1"/>
          <p:nvPr/>
        </p:nvSpPr>
        <p:spPr>
          <a:xfrm>
            <a:off x="2071670" y="1214422"/>
            <a:ext cx="166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JA: </a:t>
            </a:r>
            <a:r>
              <a:rPr lang="sk-SK" sz="2400" b="1" dirty="0" smtClean="0">
                <a:solidFill>
                  <a:srgbClr val="FF0000"/>
                </a:solidFill>
              </a:rPr>
              <a:t>PREHRA</a:t>
            </a:r>
          </a:p>
          <a:p>
            <a:r>
              <a:rPr lang="sk-SK" sz="2400" b="1" dirty="0" smtClean="0"/>
              <a:t>TY: </a:t>
            </a:r>
            <a:r>
              <a:rPr lang="sk-SK" sz="2400" b="1" dirty="0" smtClean="0">
                <a:solidFill>
                  <a:srgbClr val="00B050"/>
                </a:solidFill>
              </a:rPr>
              <a:t>VÝHRA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1714480" y="2071678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1600" b="1" dirty="0" smtClean="0"/>
              <a:t>Ja aj tak nič nedokážem - a tak mi nevadí, ak ma iní využívajú (zneužívajú) na svoje ciele.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2071670" y="3500438"/>
            <a:ext cx="166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JA: </a:t>
            </a:r>
            <a:r>
              <a:rPr lang="sk-SK" sz="2400" b="1" dirty="0" smtClean="0">
                <a:solidFill>
                  <a:srgbClr val="FF0000"/>
                </a:solidFill>
              </a:rPr>
              <a:t>PREHRA</a:t>
            </a:r>
          </a:p>
          <a:p>
            <a:r>
              <a:rPr lang="sk-SK" sz="2400" b="1" dirty="0" smtClean="0"/>
              <a:t>TY: </a:t>
            </a:r>
            <a:r>
              <a:rPr lang="sk-SK" sz="2400" b="1" dirty="0" smtClean="0">
                <a:solidFill>
                  <a:srgbClr val="FF0000"/>
                </a:solidFill>
              </a:rPr>
              <a:t>PREHRA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1714480" y="4357694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600" b="1" dirty="0" smtClean="0"/>
              <a:t>Ja aj tak nič nedokážem - ale ak nie ja, tak ani ten druhý! Ja mu to ešte osladím!</a:t>
            </a:r>
            <a:endParaRPr lang="sk-SK" sz="1600" b="1" dirty="0" smtClean="0"/>
          </a:p>
        </p:txBody>
      </p:sp>
      <p:sp>
        <p:nvSpPr>
          <p:cNvPr id="29" name="BlokTextu 28"/>
          <p:cNvSpPr txBox="1"/>
          <p:nvPr/>
        </p:nvSpPr>
        <p:spPr>
          <a:xfrm>
            <a:off x="4714876" y="1214422"/>
            <a:ext cx="1526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JA: </a:t>
            </a:r>
            <a:r>
              <a:rPr lang="sk-SK" sz="2400" b="1" dirty="0" smtClean="0">
                <a:solidFill>
                  <a:srgbClr val="00B050"/>
                </a:solidFill>
              </a:rPr>
              <a:t>VÝHRA</a:t>
            </a:r>
          </a:p>
          <a:p>
            <a:r>
              <a:rPr lang="sk-SK" sz="2400" b="1" dirty="0" smtClean="0"/>
              <a:t>TY: </a:t>
            </a:r>
            <a:r>
              <a:rPr lang="sk-SK" sz="2400" b="1" dirty="0" smtClean="0">
                <a:solidFill>
                  <a:srgbClr val="00B050"/>
                </a:solidFill>
              </a:rPr>
              <a:t>VÝHRA</a:t>
            </a:r>
          </a:p>
        </p:txBody>
      </p:sp>
      <p:sp>
        <p:nvSpPr>
          <p:cNvPr id="30" name="BlokTextu 29"/>
          <p:cNvSpPr txBox="1"/>
          <p:nvPr/>
        </p:nvSpPr>
        <p:spPr>
          <a:xfrm>
            <a:off x="4357686" y="2071678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1600" b="1" dirty="0" smtClean="0"/>
              <a:t>Na svete je toho dosť pre oboch - obaja môžeme byť víťazmi! Nemusíme medzi sebou súperiť!</a:t>
            </a:r>
          </a:p>
        </p:txBody>
      </p:sp>
      <p:sp>
        <p:nvSpPr>
          <p:cNvPr id="31" name="BlokTextu 30"/>
          <p:cNvSpPr txBox="1"/>
          <p:nvPr/>
        </p:nvSpPr>
        <p:spPr>
          <a:xfrm>
            <a:off x="4714876" y="3500438"/>
            <a:ext cx="1670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JA: </a:t>
            </a:r>
            <a:r>
              <a:rPr lang="sk-SK" sz="2400" b="1" dirty="0" smtClean="0">
                <a:solidFill>
                  <a:srgbClr val="FF0000"/>
                </a:solidFill>
              </a:rPr>
              <a:t>VÝHRA</a:t>
            </a:r>
          </a:p>
          <a:p>
            <a:r>
              <a:rPr lang="sk-SK" sz="2400" b="1" dirty="0" smtClean="0"/>
              <a:t>TY: </a:t>
            </a:r>
            <a:r>
              <a:rPr lang="sk-SK" sz="2400" b="1" dirty="0" smtClean="0">
                <a:solidFill>
                  <a:srgbClr val="00B050"/>
                </a:solidFill>
              </a:rPr>
              <a:t>PREHRA</a:t>
            </a:r>
          </a:p>
        </p:txBody>
      </p:sp>
      <p:sp>
        <p:nvSpPr>
          <p:cNvPr id="32" name="BlokTextu 31"/>
          <p:cNvSpPr txBox="1"/>
          <p:nvPr/>
        </p:nvSpPr>
        <p:spPr>
          <a:xfrm>
            <a:off x="4357686" y="4357694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600" b="1" dirty="0" smtClean="0"/>
              <a:t>Pre oboch tu niet miesta - na konci bude iba jeden víťaz (JA) a jeden porazený (TY)! Zničím ťa!</a:t>
            </a:r>
            <a:endParaRPr lang="sk-SK" sz="1600" b="1" dirty="0" smtClean="0"/>
          </a:p>
        </p:txBody>
      </p:sp>
      <p:pic>
        <p:nvPicPr>
          <p:cNvPr id="33" name="Obrázok 32" descr="Superman+Loi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3813" y="703421"/>
            <a:ext cx="2500187" cy="615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Ako na to v praxi:</a:t>
            </a:r>
            <a:endParaRPr lang="sk-SK" sz="4800" b="1" dirty="0">
              <a:solidFill>
                <a:srgbClr val="FF0000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428596" y="1285860"/>
            <a:ext cx="61436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sk-SK" sz="3200" b="1" u="sng" dirty="0" smtClean="0"/>
              <a:t>UJASNITE</a:t>
            </a:r>
            <a:r>
              <a:rPr lang="sk-SK" sz="3200" b="1" dirty="0" smtClean="0"/>
              <a:t> SI NAVZÁJOM SVOJE CIELE!</a:t>
            </a:r>
            <a:endParaRPr lang="sk-SK" sz="3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sk-SK" sz="3200" b="1" dirty="0" smtClean="0"/>
              <a:t>UVAŽUJTE, AKO </a:t>
            </a:r>
            <a:r>
              <a:rPr lang="sk-SK" sz="3200" b="1" u="sng" dirty="0" smtClean="0"/>
              <a:t>ZLADIŤ</a:t>
            </a:r>
            <a:r>
              <a:rPr lang="sk-SK" sz="3200" b="1" dirty="0" smtClean="0"/>
              <a:t> TIETO SVOJE CIELE!</a:t>
            </a:r>
            <a:endParaRPr lang="sk-SK" sz="3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sk-SK" sz="3200" b="1" u="sng" dirty="0" smtClean="0"/>
              <a:t>DOHODA</a:t>
            </a:r>
            <a:r>
              <a:rPr lang="sk-SK" sz="3200" dirty="0" smtClean="0"/>
              <a:t> – akým spôsobom budeme spolupracovať a podporovať sa navzájom tak, aby sme si vzájomne pomáhali svoje ciele dosahovať!</a:t>
            </a:r>
          </a:p>
        </p:txBody>
      </p:sp>
      <p:pic>
        <p:nvPicPr>
          <p:cNvPr id="35" name="Obrázok 34" descr="kalamar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41051" y="3643314"/>
            <a:ext cx="3402949" cy="315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Tri kroky lásky </a:t>
            </a:r>
            <a:r>
              <a:rPr lang="sk-SK" sz="4800" b="1" dirty="0" err="1" smtClean="0">
                <a:solidFill>
                  <a:srgbClr val="663300"/>
                </a:solidFill>
              </a:rPr>
              <a:t>Johna</a:t>
            </a:r>
            <a:r>
              <a:rPr lang="sk-SK" sz="4800" b="1" dirty="0" smtClean="0">
                <a:solidFill>
                  <a:srgbClr val="663300"/>
                </a:solidFill>
              </a:rPr>
              <a:t> </a:t>
            </a:r>
            <a:r>
              <a:rPr lang="sk-SK" sz="4800" b="1" dirty="0" err="1" smtClean="0">
                <a:solidFill>
                  <a:srgbClr val="663300"/>
                </a:solidFill>
              </a:rPr>
              <a:t>Powella</a:t>
            </a:r>
            <a:r>
              <a:rPr lang="sk-SK" sz="4800" b="1" dirty="0" smtClean="0">
                <a:solidFill>
                  <a:srgbClr val="663300"/>
                </a:solidFill>
              </a:rPr>
              <a:t>:</a:t>
            </a:r>
            <a:endParaRPr lang="sk-SK" sz="4800" b="1" dirty="0">
              <a:solidFill>
                <a:srgbClr val="FF0000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428596" y="1285860"/>
            <a:ext cx="61436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sk-SK" sz="6000" b="1" dirty="0" smtClean="0"/>
              <a:t>OPORA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sz="6000" b="1" dirty="0" smtClean="0"/>
              <a:t>POVZBUDENIE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sz="6000" b="1" dirty="0" smtClean="0"/>
              <a:t>VÝZVA</a:t>
            </a:r>
            <a:endParaRPr lang="sk-SK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071546"/>
            <a:ext cx="2276475" cy="23145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6572264" y="350043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i="1" dirty="0" smtClean="0"/>
              <a:t>americký psychológ, teológ a autor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Osobnostné predpoklady:</a:t>
            </a:r>
            <a:endParaRPr lang="sk-SK" sz="4800" b="1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71472" y="1571612"/>
            <a:ext cx="55721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800" b="1" dirty="0" smtClean="0"/>
              <a:t> Zrelá osobnosť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800" b="1" dirty="0" smtClean="0"/>
              <a:t> Prijať to ako filozofiu, životný štýl, nie nejakú „techniku“!</a:t>
            </a:r>
          </a:p>
        </p:txBody>
      </p:sp>
      <p:pic>
        <p:nvPicPr>
          <p:cNvPr id="12" name="Obrázok 11" descr="Cheerlady and bo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2330" y="0"/>
            <a:ext cx="18126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rgbClr val="663300"/>
          </a:solidFill>
        </a:ln>
      </a:spPr>
      <a:bodyPr wrap="square" rtlCol="0" anchor="ctr">
        <a:noAutofit/>
      </a:bodyPr>
      <a:lstStyle>
        <a:defPPr algn="ctr">
          <a:spcBef>
            <a:spcPts val="1200"/>
          </a:spcBef>
          <a:buFont typeface="Arial" pitchFamily="34" charset="0"/>
          <a:buChar char="•"/>
          <a:defRPr sz="3200" b="1" dirty="0" smtClean="0"/>
        </a:defPPr>
      </a:lstStyle>
    </a:spDef>
    <a:txDef>
      <a:spPr>
        <a:noFill/>
      </a:spPr>
      <a:bodyPr wrap="none" rtlCol="0">
        <a:spAutoFit/>
      </a:bodyPr>
      <a:lstStyle>
        <a:defPPr>
          <a:spcBef>
            <a:spcPts val="1200"/>
          </a:spcBef>
          <a:defRPr sz="2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486</Words>
  <Application>Microsoft Office PowerPoint</Application>
  <PresentationFormat>Prezentácia na obrazovke (4:3)</PresentationFormat>
  <Paragraphs>86</Paragraphs>
  <Slides>12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</vt:vector>
  </TitlesOfParts>
  <Company>Laputa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Sheeta</dc:creator>
  <cp:lastModifiedBy>Sheeta</cp:lastModifiedBy>
  <cp:revision>82</cp:revision>
  <dcterms:created xsi:type="dcterms:W3CDTF">2011-12-15T09:53:40Z</dcterms:created>
  <dcterms:modified xsi:type="dcterms:W3CDTF">2012-01-26T05:41:35Z</dcterms:modified>
</cp:coreProperties>
</file>