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3" r:id="rId3"/>
    <p:sldId id="272" r:id="rId4"/>
    <p:sldId id="260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75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3300"/>
    <a:srgbClr val="FEEFB8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3F53-7F15-4327-BDCC-2C0605B639A5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DD1CA-5C57-4507-BA2D-91AF3B541B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7906-D821-4C96-88BE-07AC926DE057}" type="datetimeFigureOut">
              <a:rPr lang="sk-SK" smtClean="0"/>
              <a:pPr/>
              <a:t>24. 1. 2012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 descr="s3-ki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6148" y="2285992"/>
            <a:ext cx="1986901" cy="4572008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5720" y="285728"/>
            <a:ext cx="3752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600" b="1" dirty="0" smtClean="0">
                <a:solidFill>
                  <a:srgbClr val="663300"/>
                </a:solidFill>
              </a:rPr>
              <a:t>Tri kľúčové otázky: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571472" y="1571612"/>
            <a:ext cx="59293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400" b="1" dirty="0" smtClean="0"/>
              <a:t> </a:t>
            </a:r>
            <a:r>
              <a:rPr lang="sk-SK" sz="4400" b="1" dirty="0" smtClean="0">
                <a:solidFill>
                  <a:srgbClr val="FF0000"/>
                </a:solidFill>
              </a:rPr>
              <a:t>EXISTUJE</a:t>
            </a:r>
            <a:r>
              <a:rPr lang="sk-SK" sz="4400" b="1" dirty="0" smtClean="0"/>
              <a:t> Boh?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400" b="1" dirty="0" smtClean="0"/>
              <a:t> Je Boh </a:t>
            </a:r>
            <a:r>
              <a:rPr lang="sk-SK" sz="4400" b="1" dirty="0" smtClean="0">
                <a:solidFill>
                  <a:srgbClr val="FF0000"/>
                </a:solidFill>
              </a:rPr>
              <a:t>DÔVERYHODNÝ</a:t>
            </a:r>
            <a:r>
              <a:rPr lang="sk-SK" sz="4400" b="1" dirty="0" smtClean="0"/>
              <a:t>?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400" b="1" dirty="0" smtClean="0"/>
              <a:t> </a:t>
            </a:r>
            <a:r>
              <a:rPr lang="sk-SK" sz="4400" b="1" dirty="0" smtClean="0">
                <a:solidFill>
                  <a:srgbClr val="FF0000"/>
                </a:solidFill>
              </a:rPr>
              <a:t>STOJÍ ZA TO </a:t>
            </a:r>
            <a:r>
              <a:rPr lang="sk-SK" sz="4400" b="1" dirty="0" smtClean="0"/>
              <a:t>Jeho ponuka?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 smtClean="0">
                <a:solidFill>
                  <a:srgbClr val="663300"/>
                </a:solidFill>
              </a:rPr>
              <a:t>Maslowova</a:t>
            </a:r>
            <a:r>
              <a:rPr lang="sk-SK" sz="4800" b="1" dirty="0" smtClean="0">
                <a:solidFill>
                  <a:srgbClr val="663300"/>
                </a:solidFill>
              </a:rPr>
              <a:t> pyramída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2844" y="5786454"/>
            <a:ext cx="20717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142844" y="4786322"/>
            <a:ext cx="17111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Istota</a:t>
            </a:r>
            <a:endParaRPr lang="sk-SK" sz="40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142844" y="3929066"/>
            <a:ext cx="278827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Spoločnosť</a:t>
            </a:r>
            <a:endParaRPr lang="sk-SK" sz="40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142844" y="3000372"/>
            <a:ext cx="259353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Dôležitosť</a:t>
            </a:r>
            <a:endParaRPr lang="sk-SK" sz="4000" b="1" dirty="0"/>
          </a:p>
        </p:txBody>
      </p:sp>
      <p:grpSp>
        <p:nvGrpSpPr>
          <p:cNvPr id="2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0" name="Rovnoramenný trojuholník 9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225545" y="5534025"/>
              <a:ext cx="23717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1" y="0"/>
                </a:cxn>
                <a:cxn ang="0">
                  <a:pos x="249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249" h="52">
                  <a:moveTo>
                    <a:pt x="28" y="0"/>
                  </a:moveTo>
                  <a:lnTo>
                    <a:pt x="221" y="0"/>
                  </a:lnTo>
                  <a:lnTo>
                    <a:pt x="249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1530345" y="4972050"/>
              <a:ext cx="17621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57" y="0"/>
                </a:cxn>
                <a:cxn ang="0">
                  <a:pos x="171" y="26"/>
                </a:cxn>
                <a:cxn ang="0">
                  <a:pos x="185" y="52"/>
                </a:cxn>
                <a:cxn ang="0">
                  <a:pos x="0" y="52"/>
                </a:cxn>
                <a:cxn ang="0">
                  <a:pos x="14" y="26"/>
                </a:cxn>
                <a:cxn ang="0">
                  <a:pos x="28" y="0"/>
                </a:cxn>
              </a:cxnLst>
              <a:rect l="0" t="0" r="r" b="b"/>
              <a:pathLst>
                <a:path w="185" h="52">
                  <a:moveTo>
                    <a:pt x="28" y="0"/>
                  </a:moveTo>
                  <a:lnTo>
                    <a:pt x="157" y="0"/>
                  </a:lnTo>
                  <a:lnTo>
                    <a:pt x="171" y="26"/>
                  </a:lnTo>
                  <a:lnTo>
                    <a:pt x="185" y="52"/>
                  </a:lnTo>
                  <a:lnTo>
                    <a:pt x="0" y="52"/>
                  </a:lnTo>
                  <a:lnTo>
                    <a:pt x="14" y="2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1844670" y="4400550"/>
              <a:ext cx="1133475" cy="49530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8" y="0"/>
                </a:cxn>
                <a:cxn ang="0">
                  <a:pos x="91" y="0"/>
                </a:cxn>
                <a:cxn ang="0">
                  <a:pos x="119" y="52"/>
                </a:cxn>
                <a:cxn ang="0">
                  <a:pos x="0" y="52"/>
                </a:cxn>
              </a:cxnLst>
              <a:rect l="0" t="0" r="r" b="b"/>
              <a:pathLst>
                <a:path w="119" h="52">
                  <a:moveTo>
                    <a:pt x="0" y="52"/>
                  </a:moveTo>
                  <a:lnTo>
                    <a:pt x="28" y="0"/>
                  </a:lnTo>
                  <a:lnTo>
                    <a:pt x="91" y="0"/>
                  </a:lnTo>
                  <a:lnTo>
                    <a:pt x="119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149470" y="3831498"/>
              <a:ext cx="533400" cy="48577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6" y="5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56" h="51">
                  <a:moveTo>
                    <a:pt x="0" y="50"/>
                  </a:moveTo>
                  <a:lnTo>
                    <a:pt x="56" y="5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22" name="BlokTextu 21"/>
          <p:cNvSpPr txBox="1"/>
          <p:nvPr/>
        </p:nvSpPr>
        <p:spPr>
          <a:xfrm>
            <a:off x="142843" y="2000240"/>
            <a:ext cx="513913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err="1" smtClean="0"/>
              <a:t>Sebaaktualizácia</a:t>
            </a:r>
            <a:endParaRPr lang="sk-SK" sz="4000" b="1" dirty="0"/>
          </a:p>
        </p:txBody>
      </p:sp>
      <p:pic>
        <p:nvPicPr>
          <p:cNvPr id="25" name="Obrázok 24" descr="DietaSebavedom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86446" y="1386546"/>
            <a:ext cx="3357554" cy="5471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 smtClean="0">
                <a:solidFill>
                  <a:srgbClr val="663300"/>
                </a:solidFill>
              </a:rPr>
              <a:t>Maslowova</a:t>
            </a:r>
            <a:r>
              <a:rPr lang="sk-SK" sz="4800" b="1" dirty="0" smtClean="0">
                <a:solidFill>
                  <a:srgbClr val="663300"/>
                </a:solidFill>
              </a:rPr>
              <a:t> pyramída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2844" y="5786454"/>
            <a:ext cx="20717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142844" y="4786322"/>
            <a:ext cx="17111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Istota</a:t>
            </a:r>
            <a:endParaRPr lang="sk-SK" sz="40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142844" y="3929066"/>
            <a:ext cx="278827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Spoločnosť</a:t>
            </a:r>
            <a:endParaRPr lang="sk-SK" sz="40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142844" y="3000372"/>
            <a:ext cx="259353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Dôležitosť</a:t>
            </a:r>
            <a:endParaRPr lang="sk-SK" sz="4000" b="1" dirty="0"/>
          </a:p>
        </p:txBody>
      </p:sp>
      <p:grpSp>
        <p:nvGrpSpPr>
          <p:cNvPr id="2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0" name="Rovnoramenný trojuholník 9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225545" y="5534025"/>
              <a:ext cx="23717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1" y="0"/>
                </a:cxn>
                <a:cxn ang="0">
                  <a:pos x="249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249" h="52">
                  <a:moveTo>
                    <a:pt x="28" y="0"/>
                  </a:moveTo>
                  <a:lnTo>
                    <a:pt x="221" y="0"/>
                  </a:lnTo>
                  <a:lnTo>
                    <a:pt x="249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1530345" y="4972050"/>
              <a:ext cx="17621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57" y="0"/>
                </a:cxn>
                <a:cxn ang="0">
                  <a:pos x="171" y="26"/>
                </a:cxn>
                <a:cxn ang="0">
                  <a:pos x="185" y="52"/>
                </a:cxn>
                <a:cxn ang="0">
                  <a:pos x="0" y="52"/>
                </a:cxn>
                <a:cxn ang="0">
                  <a:pos x="14" y="26"/>
                </a:cxn>
                <a:cxn ang="0">
                  <a:pos x="28" y="0"/>
                </a:cxn>
              </a:cxnLst>
              <a:rect l="0" t="0" r="r" b="b"/>
              <a:pathLst>
                <a:path w="185" h="52">
                  <a:moveTo>
                    <a:pt x="28" y="0"/>
                  </a:moveTo>
                  <a:lnTo>
                    <a:pt x="157" y="0"/>
                  </a:lnTo>
                  <a:lnTo>
                    <a:pt x="171" y="26"/>
                  </a:lnTo>
                  <a:lnTo>
                    <a:pt x="185" y="52"/>
                  </a:lnTo>
                  <a:lnTo>
                    <a:pt x="0" y="52"/>
                  </a:lnTo>
                  <a:lnTo>
                    <a:pt x="14" y="2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1844670" y="4400550"/>
              <a:ext cx="1133475" cy="49530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8" y="0"/>
                </a:cxn>
                <a:cxn ang="0">
                  <a:pos x="91" y="0"/>
                </a:cxn>
                <a:cxn ang="0">
                  <a:pos x="119" y="52"/>
                </a:cxn>
                <a:cxn ang="0">
                  <a:pos x="0" y="52"/>
                </a:cxn>
              </a:cxnLst>
              <a:rect l="0" t="0" r="r" b="b"/>
              <a:pathLst>
                <a:path w="119" h="52">
                  <a:moveTo>
                    <a:pt x="0" y="52"/>
                  </a:moveTo>
                  <a:lnTo>
                    <a:pt x="28" y="0"/>
                  </a:lnTo>
                  <a:lnTo>
                    <a:pt x="91" y="0"/>
                  </a:lnTo>
                  <a:lnTo>
                    <a:pt x="119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149470" y="3831498"/>
              <a:ext cx="533400" cy="48577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6" y="5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56" h="51">
                  <a:moveTo>
                    <a:pt x="0" y="50"/>
                  </a:moveTo>
                  <a:lnTo>
                    <a:pt x="56" y="5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22" name="BlokTextu 21"/>
          <p:cNvSpPr txBox="1"/>
          <p:nvPr/>
        </p:nvSpPr>
        <p:spPr>
          <a:xfrm>
            <a:off x="142843" y="2000240"/>
            <a:ext cx="513913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err="1" smtClean="0"/>
              <a:t>Sebaaktualizácia</a:t>
            </a:r>
            <a:endParaRPr lang="sk-SK" sz="4000" b="1" dirty="0"/>
          </a:p>
        </p:txBody>
      </p:sp>
      <p:sp>
        <p:nvSpPr>
          <p:cNvPr id="23" name="Šípka dolu 22"/>
          <p:cNvSpPr/>
          <p:nvPr/>
        </p:nvSpPr>
        <p:spPr bwMode="auto">
          <a:xfrm rot="10800000">
            <a:off x="5929322" y="642918"/>
            <a:ext cx="571504" cy="1000132"/>
          </a:xfrm>
          <a:prstGeom prst="downArrow">
            <a:avLst/>
          </a:prstGeom>
          <a:solidFill>
            <a:srgbClr val="FFFF99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1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42843" y="1000108"/>
            <a:ext cx="558601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Transcendencia</a:t>
            </a:r>
            <a:endParaRPr lang="sk-SK" sz="4000" b="1" dirty="0"/>
          </a:p>
        </p:txBody>
      </p:sp>
      <p:pic>
        <p:nvPicPr>
          <p:cNvPr id="25" name="Obrázok 24" descr="Ikaros.pn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3357554" y="285728"/>
            <a:ext cx="5786446" cy="600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Druhý odborník…: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642910" y="1142984"/>
            <a:ext cx="550072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4400" b="1" i="1" dirty="0" err="1" smtClean="0">
                <a:solidFill>
                  <a:srgbClr val="FF0000"/>
                </a:solidFill>
              </a:rPr>
              <a:t>Frederick</a:t>
            </a:r>
            <a:r>
              <a:rPr lang="sk-SK" sz="4400" b="1" i="1" dirty="0" smtClean="0">
                <a:solidFill>
                  <a:srgbClr val="FF0000"/>
                </a:solidFill>
              </a:rPr>
              <a:t> </a:t>
            </a:r>
            <a:r>
              <a:rPr lang="sk-SK" sz="4400" b="1" i="1" dirty="0" err="1" smtClean="0">
                <a:solidFill>
                  <a:srgbClr val="FF0000"/>
                </a:solidFill>
              </a:rPr>
              <a:t>Irving</a:t>
            </a:r>
            <a:r>
              <a:rPr lang="sk-SK" sz="4400" b="1" i="1" dirty="0" smtClean="0">
                <a:solidFill>
                  <a:srgbClr val="FF0000"/>
                </a:solidFill>
              </a:rPr>
              <a:t> </a:t>
            </a:r>
            <a:r>
              <a:rPr lang="sk-SK" sz="4400" b="1" i="1" dirty="0" smtClean="0">
                <a:solidFill>
                  <a:srgbClr val="FF0000"/>
                </a:solidFill>
              </a:rPr>
              <a:t>HERZBERG</a:t>
            </a:r>
          </a:p>
          <a:p>
            <a:r>
              <a:rPr lang="sk-SK" sz="2000" b="1" i="1" dirty="0" smtClean="0">
                <a:solidFill>
                  <a:srgbClr val="663300"/>
                </a:solidFill>
              </a:rPr>
              <a:t>(* </a:t>
            </a:r>
            <a:r>
              <a:rPr lang="sk-SK" sz="2000" b="1" i="1" dirty="0" smtClean="0">
                <a:solidFill>
                  <a:srgbClr val="663300"/>
                </a:solidFill>
              </a:rPr>
              <a:t>1923 – </a:t>
            </a:r>
            <a:r>
              <a:rPr lang="sk-SK" sz="2000" b="1" i="1" dirty="0" smtClean="0">
                <a:solidFill>
                  <a:srgbClr val="663300"/>
                </a:solidFill>
              </a:rPr>
              <a:t>† </a:t>
            </a:r>
            <a:r>
              <a:rPr lang="sk-SK" sz="2000" b="1" i="1" dirty="0" smtClean="0">
                <a:solidFill>
                  <a:srgbClr val="663300"/>
                </a:solidFill>
              </a:rPr>
              <a:t>2000)</a:t>
            </a:r>
            <a:endParaRPr lang="sk-SK" sz="2000" b="1" i="1" dirty="0" smtClean="0">
              <a:solidFill>
                <a:srgbClr val="663300"/>
              </a:solidFill>
            </a:endParaRPr>
          </a:p>
          <a:p>
            <a:pPr lvl="0"/>
            <a:endParaRPr lang="sk-SK" sz="2800" b="1" i="1" dirty="0" smtClean="0">
              <a:solidFill>
                <a:srgbClr val="663300"/>
              </a:solidFill>
            </a:endParaRPr>
          </a:p>
          <a:p>
            <a:r>
              <a:rPr lang="sk-SK" sz="2800" b="1" i="1" dirty="0" smtClean="0">
                <a:solidFill>
                  <a:srgbClr val="663300"/>
                </a:solidFill>
              </a:rPr>
              <a:t>Významný americký psychológ. </a:t>
            </a:r>
            <a:r>
              <a:rPr lang="sk-SK" sz="2800" b="1" i="1" dirty="0" smtClean="0">
                <a:solidFill>
                  <a:srgbClr val="663300"/>
                </a:solidFill>
              </a:rPr>
              <a:t>Na základe podrobného vyhodnotenia 150 štúdií, popisujúcich motiváciu u zhruba 11 000 zamestnancov rôznych podnikov v rôznych miestach vyslovil svoju hygienicko-motivačnú teóriu. </a:t>
            </a:r>
            <a:endParaRPr lang="sk-SK" sz="2800" b="1" dirty="0">
              <a:solidFill>
                <a:srgbClr val="6633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714356"/>
            <a:ext cx="2200291" cy="3143272"/>
          </a:xfrm>
          <a:prstGeom prst="rect">
            <a:avLst/>
          </a:prstGeom>
          <a:noFill/>
          <a:ln w="76200" cap="flat" cmpd="sng" algn="ctr">
            <a:solidFill>
              <a:srgbClr val="663300"/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 smtClean="0">
                <a:solidFill>
                  <a:srgbClr val="663300"/>
                </a:solidFill>
              </a:rPr>
              <a:t>Hygienicko</a:t>
            </a:r>
            <a:r>
              <a:rPr lang="sk-SK" sz="4800" b="1" dirty="0" smtClean="0">
                <a:solidFill>
                  <a:srgbClr val="663300"/>
                </a:solidFill>
              </a:rPr>
              <a:t> – motivačná teória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28596" y="1071546"/>
            <a:ext cx="6429420" cy="5170646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b="1" dirty="0" smtClean="0">
                <a:solidFill>
                  <a:srgbClr val="663300"/>
                </a:solidFill>
              </a:rPr>
              <a:t>„HYGIENICKÉ POTREBY“</a:t>
            </a:r>
          </a:p>
          <a:p>
            <a:pPr lvl="1">
              <a:buFont typeface="Arial" pitchFamily="34" charset="0"/>
              <a:buChar char="•"/>
            </a:pPr>
            <a:r>
              <a:rPr lang="sk-SK" sz="2600" b="1" dirty="0" smtClean="0"/>
              <a:t> Keď ich nemáme uspokojené, chýbajú nám.</a:t>
            </a:r>
          </a:p>
          <a:p>
            <a:pPr lvl="1">
              <a:buFont typeface="Arial" pitchFamily="34" charset="0"/>
              <a:buChar char="•"/>
            </a:pPr>
            <a:r>
              <a:rPr lang="sk-SK" sz="2600" b="1" dirty="0" smtClean="0"/>
              <a:t> Cítime </a:t>
            </a:r>
            <a:r>
              <a:rPr lang="sk-SK" sz="2600" b="1" dirty="0" smtClean="0">
                <a:solidFill>
                  <a:srgbClr val="FF0000"/>
                </a:solidFill>
              </a:rPr>
              <a:t>silnú potrebu uspokojiť ich</a:t>
            </a:r>
            <a:r>
              <a:rPr lang="sk-SK" sz="2600" b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sk-SK" sz="2600" b="1" dirty="0" smtClean="0"/>
              <a:t> Keď sa tak stane, sme spokojní, ale nie šťastní, berieme to ako prirodzenú samozrejmosť.</a:t>
            </a:r>
            <a:endParaRPr lang="sk-SK" sz="2600" b="1" dirty="0"/>
          </a:p>
          <a:p>
            <a:pPr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b="1" dirty="0" smtClean="0">
                <a:solidFill>
                  <a:srgbClr val="663300"/>
                </a:solidFill>
              </a:rPr>
              <a:t>„RASTOVÉ POTREBY“</a:t>
            </a:r>
          </a:p>
          <a:p>
            <a:pPr lvl="1"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2600" b="1" dirty="0" smtClean="0"/>
              <a:t>Ak ich nemáme uspokojené, nemusíme cítiť žiadnu naliehavú potrebu urobiť to.</a:t>
            </a:r>
          </a:p>
          <a:p>
            <a:pPr lvl="1">
              <a:buFont typeface="Arial" pitchFamily="34" charset="0"/>
              <a:buChar char="•"/>
            </a:pPr>
            <a:r>
              <a:rPr lang="sk-SK" sz="2600" b="1" dirty="0" smtClean="0"/>
              <a:t> Ak ich ale naplníme, </a:t>
            </a:r>
            <a:r>
              <a:rPr lang="sk-SK" sz="2600" b="1" dirty="0" smtClean="0">
                <a:solidFill>
                  <a:srgbClr val="FF0000"/>
                </a:solidFill>
              </a:rPr>
              <a:t>výsledkom je silný pocit uspokojenia, naplnenia, šťastia</a:t>
            </a:r>
            <a:r>
              <a:rPr lang="sk-SK" sz="2600" b="1" dirty="0" smtClean="0"/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 smtClean="0">
                <a:solidFill>
                  <a:srgbClr val="663300"/>
                </a:solidFill>
              </a:rPr>
              <a:t>Herzberg</a:t>
            </a:r>
            <a:r>
              <a:rPr lang="sk-SK" sz="4800" b="1" dirty="0" smtClean="0">
                <a:solidFill>
                  <a:srgbClr val="663300"/>
                </a:solidFill>
              </a:rPr>
              <a:t> </a:t>
            </a:r>
            <a:r>
              <a:rPr lang="sk-SK" sz="4800" b="1" dirty="0" err="1" smtClean="0">
                <a:solidFill>
                  <a:srgbClr val="663300"/>
                </a:solidFill>
              </a:rPr>
              <a:t>vs</a:t>
            </a:r>
            <a:r>
              <a:rPr lang="sk-SK" sz="4800" b="1" dirty="0" smtClean="0">
                <a:solidFill>
                  <a:srgbClr val="663300"/>
                </a:solidFill>
              </a:rPr>
              <a:t>. </a:t>
            </a:r>
            <a:r>
              <a:rPr lang="sk-SK" sz="4800" b="1" dirty="0" err="1" smtClean="0">
                <a:solidFill>
                  <a:srgbClr val="663300"/>
                </a:solidFill>
              </a:rPr>
              <a:t>Maslow</a:t>
            </a:r>
            <a:endParaRPr lang="sk-SK" sz="4800" b="1" dirty="0">
              <a:solidFill>
                <a:srgbClr val="663300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7" name="Rovnoramenný trojuholník 16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1225545" y="5534025"/>
              <a:ext cx="23717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1" y="0"/>
                </a:cxn>
                <a:cxn ang="0">
                  <a:pos x="249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249" h="52">
                  <a:moveTo>
                    <a:pt x="28" y="0"/>
                  </a:moveTo>
                  <a:lnTo>
                    <a:pt x="221" y="0"/>
                  </a:lnTo>
                  <a:lnTo>
                    <a:pt x="249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1530345" y="4972050"/>
              <a:ext cx="17621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57" y="0"/>
                </a:cxn>
                <a:cxn ang="0">
                  <a:pos x="171" y="26"/>
                </a:cxn>
                <a:cxn ang="0">
                  <a:pos x="185" y="52"/>
                </a:cxn>
                <a:cxn ang="0">
                  <a:pos x="0" y="52"/>
                </a:cxn>
                <a:cxn ang="0">
                  <a:pos x="14" y="26"/>
                </a:cxn>
                <a:cxn ang="0">
                  <a:pos x="28" y="0"/>
                </a:cxn>
              </a:cxnLst>
              <a:rect l="0" t="0" r="r" b="b"/>
              <a:pathLst>
                <a:path w="185" h="52">
                  <a:moveTo>
                    <a:pt x="28" y="0"/>
                  </a:moveTo>
                  <a:lnTo>
                    <a:pt x="157" y="0"/>
                  </a:lnTo>
                  <a:lnTo>
                    <a:pt x="171" y="26"/>
                  </a:lnTo>
                  <a:lnTo>
                    <a:pt x="185" y="52"/>
                  </a:lnTo>
                  <a:lnTo>
                    <a:pt x="0" y="52"/>
                  </a:lnTo>
                  <a:lnTo>
                    <a:pt x="14" y="2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1844670" y="4400550"/>
              <a:ext cx="1133475" cy="49530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8" y="0"/>
                </a:cxn>
                <a:cxn ang="0">
                  <a:pos x="91" y="0"/>
                </a:cxn>
                <a:cxn ang="0">
                  <a:pos x="119" y="52"/>
                </a:cxn>
                <a:cxn ang="0">
                  <a:pos x="0" y="52"/>
                </a:cxn>
              </a:cxnLst>
              <a:rect l="0" t="0" r="r" b="b"/>
              <a:pathLst>
                <a:path w="119" h="52">
                  <a:moveTo>
                    <a:pt x="0" y="52"/>
                  </a:moveTo>
                  <a:lnTo>
                    <a:pt x="28" y="0"/>
                  </a:lnTo>
                  <a:lnTo>
                    <a:pt x="91" y="0"/>
                  </a:lnTo>
                  <a:lnTo>
                    <a:pt x="119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149470" y="3831498"/>
              <a:ext cx="533400" cy="48577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6" y="5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56" h="51">
                  <a:moveTo>
                    <a:pt x="0" y="50"/>
                  </a:moveTo>
                  <a:lnTo>
                    <a:pt x="56" y="5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3" name="BlokTextu 12"/>
          <p:cNvSpPr txBox="1"/>
          <p:nvPr/>
        </p:nvSpPr>
        <p:spPr>
          <a:xfrm>
            <a:off x="5218344" y="4864254"/>
            <a:ext cx="371137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Istota</a:t>
            </a:r>
            <a:endParaRPr lang="sk-SK" sz="40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5214942" y="3929066"/>
            <a:ext cx="371477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Spoločnosť</a:t>
            </a:r>
            <a:endParaRPr lang="sk-SK" sz="40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5217134" y="3000372"/>
            <a:ext cx="371258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Dôležitosť</a:t>
            </a:r>
            <a:endParaRPr lang="sk-SK" sz="4000" b="1" dirty="0"/>
          </a:p>
        </p:txBody>
      </p:sp>
      <p:sp>
        <p:nvSpPr>
          <p:cNvPr id="24" name="Šípka dolu 23"/>
          <p:cNvSpPr/>
          <p:nvPr/>
        </p:nvSpPr>
        <p:spPr bwMode="auto">
          <a:xfrm rot="10800000">
            <a:off x="5929322" y="642918"/>
            <a:ext cx="571504" cy="1000132"/>
          </a:xfrm>
          <a:prstGeom prst="downArrow">
            <a:avLst/>
          </a:prstGeom>
          <a:solidFill>
            <a:srgbClr val="FFFF99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1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5214942" y="1000108"/>
            <a:ext cx="371477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Transcendencia</a:t>
            </a:r>
            <a:endParaRPr lang="sk-SK" sz="40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5214942" y="5786454"/>
            <a:ext cx="371477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sp>
        <p:nvSpPr>
          <p:cNvPr id="27" name="BlokTextu 26"/>
          <p:cNvSpPr txBox="1"/>
          <p:nvPr/>
        </p:nvSpPr>
        <p:spPr>
          <a:xfrm>
            <a:off x="5214942" y="2071678"/>
            <a:ext cx="371477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err="1" smtClean="0"/>
              <a:t>Sebaaktualizácia</a:t>
            </a:r>
            <a:endParaRPr lang="sk-SK" sz="4000" b="1" dirty="0"/>
          </a:p>
        </p:txBody>
      </p:sp>
      <p:cxnSp>
        <p:nvCxnSpPr>
          <p:cNvPr id="31" name="Rovná spojnica 30"/>
          <p:cNvCxnSpPr/>
          <p:nvPr/>
        </p:nvCxnSpPr>
        <p:spPr>
          <a:xfrm rot="10800000">
            <a:off x="214282" y="3857628"/>
            <a:ext cx="4643470" cy="0"/>
          </a:xfrm>
          <a:prstGeom prst="line">
            <a:avLst/>
          </a:prstGeom>
          <a:ln w="76200">
            <a:solidFill>
              <a:srgbClr val="66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ojsmerná zvislá šípka 33"/>
          <p:cNvSpPr/>
          <p:nvPr/>
        </p:nvSpPr>
        <p:spPr>
          <a:xfrm>
            <a:off x="285720" y="4071942"/>
            <a:ext cx="928694" cy="2500330"/>
          </a:xfrm>
          <a:prstGeom prst="upDownArrow">
            <a:avLst/>
          </a:prstGeom>
          <a:solidFill>
            <a:srgbClr val="FF0000"/>
          </a:solidFill>
          <a:ln w="28575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35" name="Obojsmerná zvislá šípka 34"/>
          <p:cNvSpPr/>
          <p:nvPr/>
        </p:nvSpPr>
        <p:spPr>
          <a:xfrm>
            <a:off x="285720" y="1142984"/>
            <a:ext cx="928694" cy="2500330"/>
          </a:xfrm>
          <a:prstGeom prst="upDownArrow">
            <a:avLst/>
          </a:prstGeom>
          <a:solidFill>
            <a:srgbClr val="FF0000"/>
          </a:solidFill>
          <a:ln w="28575">
            <a:solidFill>
              <a:srgbClr val="66330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  <p:sp>
        <p:nvSpPr>
          <p:cNvPr id="36" name="BlokTextu 35"/>
          <p:cNvSpPr txBox="1"/>
          <p:nvPr/>
        </p:nvSpPr>
        <p:spPr>
          <a:xfrm>
            <a:off x="1214414" y="5000636"/>
            <a:ext cx="2792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„SPOKOJNOSŤ“</a:t>
            </a:r>
            <a:endParaRPr lang="sk-SK" sz="3200" b="1" dirty="0" smtClean="0"/>
          </a:p>
        </p:txBody>
      </p:sp>
      <p:sp>
        <p:nvSpPr>
          <p:cNvPr id="37" name="BlokTextu 36"/>
          <p:cNvSpPr txBox="1"/>
          <p:nvPr/>
        </p:nvSpPr>
        <p:spPr>
          <a:xfrm>
            <a:off x="1214414" y="2000240"/>
            <a:ext cx="1853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„ŠŤASTIE“</a:t>
            </a:r>
            <a:endParaRPr lang="sk-SK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NALIEHAVOSŤ</a:t>
            </a:r>
            <a:endParaRPr lang="sk-SK" sz="4800" b="1" dirty="0">
              <a:solidFill>
                <a:srgbClr val="663300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7" name="Rovnoramenný trojuholník 16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1225545" y="5534025"/>
              <a:ext cx="23717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1" y="0"/>
                </a:cxn>
                <a:cxn ang="0">
                  <a:pos x="249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249" h="52">
                  <a:moveTo>
                    <a:pt x="28" y="0"/>
                  </a:moveTo>
                  <a:lnTo>
                    <a:pt x="221" y="0"/>
                  </a:lnTo>
                  <a:lnTo>
                    <a:pt x="249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1530345" y="4972050"/>
              <a:ext cx="17621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57" y="0"/>
                </a:cxn>
                <a:cxn ang="0">
                  <a:pos x="171" y="26"/>
                </a:cxn>
                <a:cxn ang="0">
                  <a:pos x="185" y="52"/>
                </a:cxn>
                <a:cxn ang="0">
                  <a:pos x="0" y="52"/>
                </a:cxn>
                <a:cxn ang="0">
                  <a:pos x="14" y="26"/>
                </a:cxn>
                <a:cxn ang="0">
                  <a:pos x="28" y="0"/>
                </a:cxn>
              </a:cxnLst>
              <a:rect l="0" t="0" r="r" b="b"/>
              <a:pathLst>
                <a:path w="185" h="52">
                  <a:moveTo>
                    <a:pt x="28" y="0"/>
                  </a:moveTo>
                  <a:lnTo>
                    <a:pt x="157" y="0"/>
                  </a:lnTo>
                  <a:lnTo>
                    <a:pt x="171" y="26"/>
                  </a:lnTo>
                  <a:lnTo>
                    <a:pt x="185" y="52"/>
                  </a:lnTo>
                  <a:lnTo>
                    <a:pt x="0" y="52"/>
                  </a:lnTo>
                  <a:lnTo>
                    <a:pt x="14" y="2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1844670" y="4400550"/>
              <a:ext cx="1133475" cy="49530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8" y="0"/>
                </a:cxn>
                <a:cxn ang="0">
                  <a:pos x="91" y="0"/>
                </a:cxn>
                <a:cxn ang="0">
                  <a:pos x="119" y="52"/>
                </a:cxn>
                <a:cxn ang="0">
                  <a:pos x="0" y="52"/>
                </a:cxn>
              </a:cxnLst>
              <a:rect l="0" t="0" r="r" b="b"/>
              <a:pathLst>
                <a:path w="119" h="52">
                  <a:moveTo>
                    <a:pt x="0" y="52"/>
                  </a:moveTo>
                  <a:lnTo>
                    <a:pt x="28" y="0"/>
                  </a:lnTo>
                  <a:lnTo>
                    <a:pt x="91" y="0"/>
                  </a:lnTo>
                  <a:lnTo>
                    <a:pt x="119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149470" y="3831498"/>
              <a:ext cx="533400" cy="48577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6" y="5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56" h="51">
                  <a:moveTo>
                    <a:pt x="0" y="50"/>
                  </a:moveTo>
                  <a:lnTo>
                    <a:pt x="56" y="5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3" name="BlokTextu 12"/>
          <p:cNvSpPr txBox="1"/>
          <p:nvPr/>
        </p:nvSpPr>
        <p:spPr>
          <a:xfrm>
            <a:off x="5218344" y="4864254"/>
            <a:ext cx="371137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Istota</a:t>
            </a:r>
            <a:endParaRPr lang="sk-SK" sz="40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5214942" y="3929066"/>
            <a:ext cx="371477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Spoločnosť</a:t>
            </a:r>
            <a:endParaRPr lang="sk-SK" sz="40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5217134" y="3000372"/>
            <a:ext cx="371258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Dôležitosť</a:t>
            </a:r>
            <a:endParaRPr lang="sk-SK" sz="4000" b="1" dirty="0"/>
          </a:p>
        </p:txBody>
      </p:sp>
      <p:sp>
        <p:nvSpPr>
          <p:cNvPr id="24" name="Šípka dolu 23"/>
          <p:cNvSpPr/>
          <p:nvPr/>
        </p:nvSpPr>
        <p:spPr bwMode="auto">
          <a:xfrm rot="10800000">
            <a:off x="5929322" y="642918"/>
            <a:ext cx="571504" cy="1000132"/>
          </a:xfrm>
          <a:prstGeom prst="downArrow">
            <a:avLst/>
          </a:prstGeom>
          <a:solidFill>
            <a:srgbClr val="FFFF99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1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5214942" y="1000108"/>
            <a:ext cx="371477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Transcendencia</a:t>
            </a:r>
            <a:endParaRPr lang="sk-SK" sz="40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5214942" y="5786454"/>
            <a:ext cx="371477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sp>
        <p:nvSpPr>
          <p:cNvPr id="27" name="BlokTextu 26"/>
          <p:cNvSpPr txBox="1"/>
          <p:nvPr/>
        </p:nvSpPr>
        <p:spPr>
          <a:xfrm>
            <a:off x="5214942" y="2071678"/>
            <a:ext cx="371477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err="1" smtClean="0"/>
              <a:t>Sebaaktualizácia</a:t>
            </a:r>
            <a:endParaRPr lang="sk-SK" sz="4000" b="1" dirty="0"/>
          </a:p>
        </p:txBody>
      </p:sp>
      <p:cxnSp>
        <p:nvCxnSpPr>
          <p:cNvPr id="31" name="Rovná spojnica 30"/>
          <p:cNvCxnSpPr/>
          <p:nvPr/>
        </p:nvCxnSpPr>
        <p:spPr>
          <a:xfrm rot="10800000">
            <a:off x="214282" y="3857628"/>
            <a:ext cx="4643470" cy="0"/>
          </a:xfrm>
          <a:prstGeom prst="line">
            <a:avLst/>
          </a:prstGeom>
          <a:ln w="76200">
            <a:solidFill>
              <a:srgbClr val="66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307164" y="1071545"/>
            <a:ext cx="1621629" cy="5286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8" name="BlokTextu 27"/>
          <p:cNvSpPr txBox="1"/>
          <p:nvPr/>
        </p:nvSpPr>
        <p:spPr>
          <a:xfrm>
            <a:off x="1714480" y="1142984"/>
            <a:ext cx="3071834" cy="1754326"/>
          </a:xfrm>
          <a:prstGeom prst="rect">
            <a:avLst/>
          </a:prstGeom>
          <a:solidFill>
            <a:schemeClr val="tx1"/>
          </a:solidFill>
          <a:ln w="762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600" b="1" dirty="0" smtClean="0">
                <a:solidFill>
                  <a:schemeClr val="bg1"/>
                </a:solidFill>
              </a:rPr>
              <a:t>„Čím nižšie, tým naliehavejšie!“</a:t>
            </a:r>
            <a:endParaRPr lang="sk-SK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POCIT ŠŤASTIA</a:t>
            </a:r>
            <a:endParaRPr lang="sk-SK" sz="4800" b="1" dirty="0">
              <a:solidFill>
                <a:srgbClr val="663300"/>
              </a:solidFill>
            </a:endParaRPr>
          </a:p>
        </p:txBody>
      </p:sp>
      <p:cxnSp>
        <p:nvCxnSpPr>
          <p:cNvPr id="11" name="Rovná spojnica 10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7" name="Rovnoramenný trojuholník 16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1225545" y="5534025"/>
              <a:ext cx="23717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1" y="0"/>
                </a:cxn>
                <a:cxn ang="0">
                  <a:pos x="249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249" h="52">
                  <a:moveTo>
                    <a:pt x="28" y="0"/>
                  </a:moveTo>
                  <a:lnTo>
                    <a:pt x="221" y="0"/>
                  </a:lnTo>
                  <a:lnTo>
                    <a:pt x="249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1530345" y="4972050"/>
              <a:ext cx="17621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57" y="0"/>
                </a:cxn>
                <a:cxn ang="0">
                  <a:pos x="171" y="26"/>
                </a:cxn>
                <a:cxn ang="0">
                  <a:pos x="185" y="52"/>
                </a:cxn>
                <a:cxn ang="0">
                  <a:pos x="0" y="52"/>
                </a:cxn>
                <a:cxn ang="0">
                  <a:pos x="14" y="26"/>
                </a:cxn>
                <a:cxn ang="0">
                  <a:pos x="28" y="0"/>
                </a:cxn>
              </a:cxnLst>
              <a:rect l="0" t="0" r="r" b="b"/>
              <a:pathLst>
                <a:path w="185" h="52">
                  <a:moveTo>
                    <a:pt x="28" y="0"/>
                  </a:moveTo>
                  <a:lnTo>
                    <a:pt x="157" y="0"/>
                  </a:lnTo>
                  <a:lnTo>
                    <a:pt x="171" y="26"/>
                  </a:lnTo>
                  <a:lnTo>
                    <a:pt x="185" y="52"/>
                  </a:lnTo>
                  <a:lnTo>
                    <a:pt x="0" y="52"/>
                  </a:lnTo>
                  <a:lnTo>
                    <a:pt x="14" y="2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1844670" y="4400550"/>
              <a:ext cx="1133475" cy="49530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8" y="0"/>
                </a:cxn>
                <a:cxn ang="0">
                  <a:pos x="91" y="0"/>
                </a:cxn>
                <a:cxn ang="0">
                  <a:pos x="119" y="52"/>
                </a:cxn>
                <a:cxn ang="0">
                  <a:pos x="0" y="52"/>
                </a:cxn>
              </a:cxnLst>
              <a:rect l="0" t="0" r="r" b="b"/>
              <a:pathLst>
                <a:path w="119" h="52">
                  <a:moveTo>
                    <a:pt x="0" y="52"/>
                  </a:moveTo>
                  <a:lnTo>
                    <a:pt x="28" y="0"/>
                  </a:lnTo>
                  <a:lnTo>
                    <a:pt x="91" y="0"/>
                  </a:lnTo>
                  <a:lnTo>
                    <a:pt x="119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149470" y="3831498"/>
              <a:ext cx="533400" cy="48577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6" y="5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56" h="51">
                  <a:moveTo>
                    <a:pt x="0" y="50"/>
                  </a:moveTo>
                  <a:lnTo>
                    <a:pt x="56" y="5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3" name="BlokTextu 12"/>
          <p:cNvSpPr txBox="1"/>
          <p:nvPr/>
        </p:nvSpPr>
        <p:spPr>
          <a:xfrm>
            <a:off x="5218344" y="4864254"/>
            <a:ext cx="371137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Istota</a:t>
            </a:r>
            <a:endParaRPr lang="sk-SK" sz="40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5214942" y="3929066"/>
            <a:ext cx="371477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Spoločnosť</a:t>
            </a:r>
            <a:endParaRPr lang="sk-SK" sz="40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5217134" y="3000372"/>
            <a:ext cx="371258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Dôležitosť</a:t>
            </a:r>
            <a:endParaRPr lang="sk-SK" sz="4000" b="1" dirty="0"/>
          </a:p>
        </p:txBody>
      </p:sp>
      <p:sp>
        <p:nvSpPr>
          <p:cNvPr id="24" name="Šípka dolu 23"/>
          <p:cNvSpPr/>
          <p:nvPr/>
        </p:nvSpPr>
        <p:spPr bwMode="auto">
          <a:xfrm rot="10800000">
            <a:off x="5929322" y="642918"/>
            <a:ext cx="571504" cy="1000132"/>
          </a:xfrm>
          <a:prstGeom prst="downArrow">
            <a:avLst/>
          </a:prstGeom>
          <a:solidFill>
            <a:srgbClr val="FFFF99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1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5214942" y="1000108"/>
            <a:ext cx="371477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Transcendencia</a:t>
            </a:r>
            <a:endParaRPr lang="sk-SK" sz="40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5214942" y="5786454"/>
            <a:ext cx="371477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sp>
        <p:nvSpPr>
          <p:cNvPr id="27" name="BlokTextu 26"/>
          <p:cNvSpPr txBox="1"/>
          <p:nvPr/>
        </p:nvSpPr>
        <p:spPr>
          <a:xfrm>
            <a:off x="5214942" y="2071678"/>
            <a:ext cx="371477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sk-SK" sz="4000" b="1" dirty="0" err="1" smtClean="0"/>
              <a:t>Sebaaktualizácia</a:t>
            </a:r>
            <a:endParaRPr lang="sk-SK" sz="4000" b="1" dirty="0"/>
          </a:p>
        </p:txBody>
      </p:sp>
      <p:cxnSp>
        <p:nvCxnSpPr>
          <p:cNvPr id="31" name="Rovná spojnica 30"/>
          <p:cNvCxnSpPr/>
          <p:nvPr/>
        </p:nvCxnSpPr>
        <p:spPr>
          <a:xfrm rot="10800000">
            <a:off x="214282" y="3857628"/>
            <a:ext cx="4643470" cy="0"/>
          </a:xfrm>
          <a:prstGeom prst="line">
            <a:avLst/>
          </a:prstGeom>
          <a:ln w="76200">
            <a:solidFill>
              <a:srgbClr val="66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307164" y="1071545"/>
            <a:ext cx="1621629" cy="5286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8" name="BlokTextu 27"/>
          <p:cNvSpPr txBox="1"/>
          <p:nvPr/>
        </p:nvSpPr>
        <p:spPr>
          <a:xfrm>
            <a:off x="1714480" y="4143380"/>
            <a:ext cx="3071834" cy="2308324"/>
          </a:xfrm>
          <a:prstGeom prst="rect">
            <a:avLst/>
          </a:prstGeom>
          <a:solidFill>
            <a:schemeClr val="tx1"/>
          </a:solidFill>
          <a:ln w="762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600" b="1" dirty="0" smtClean="0">
                <a:solidFill>
                  <a:schemeClr val="bg1"/>
                </a:solidFill>
              </a:rPr>
              <a:t>„Čím vyššie, tým hlbší pocit šťastia a naplnenia!“</a:t>
            </a:r>
            <a:endParaRPr lang="sk-SK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A teraz to hlavné…: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28596" y="1285860"/>
            <a:ext cx="6643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7200" b="1" dirty="0" smtClean="0">
                <a:solidFill>
                  <a:srgbClr val="FF3300"/>
                </a:solidFill>
              </a:rPr>
              <a:t>AKO S TÝM SÚVISÍ BOŽIA PONUKA ZBOŽŠTENIA?</a:t>
            </a:r>
            <a:endParaRPr lang="sk-SK" sz="7200" b="1" dirty="0" smtClean="0">
              <a:solidFill>
                <a:srgbClr val="FF3300"/>
              </a:solidFill>
            </a:endParaRPr>
          </a:p>
        </p:txBody>
      </p:sp>
      <p:pic>
        <p:nvPicPr>
          <p:cNvPr id="11" name="Obrázok 10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Boží plán podľa Biblie…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2844" y="5786454"/>
            <a:ext cx="20717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142844" y="4786322"/>
            <a:ext cx="17111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Istota</a:t>
            </a:r>
            <a:endParaRPr lang="sk-SK" sz="4000" b="1" dirty="0"/>
          </a:p>
        </p:txBody>
      </p:sp>
      <p:grpSp>
        <p:nvGrpSpPr>
          <p:cNvPr id="2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0" name="Rovnoramenný trojuholník 9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225545" y="5534025"/>
              <a:ext cx="23717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1" y="0"/>
                </a:cxn>
                <a:cxn ang="0">
                  <a:pos x="249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249" h="52">
                  <a:moveTo>
                    <a:pt x="28" y="0"/>
                  </a:moveTo>
                  <a:lnTo>
                    <a:pt x="221" y="0"/>
                  </a:lnTo>
                  <a:lnTo>
                    <a:pt x="249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pic>
        <p:nvPicPr>
          <p:cNvPr id="26" name="Obrázok 25" descr="Bublina mydlov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857232"/>
            <a:ext cx="4073718" cy="4091090"/>
          </a:xfrm>
          <a:prstGeom prst="rect">
            <a:avLst/>
          </a:prstGeom>
        </p:spPr>
      </p:pic>
      <p:sp>
        <p:nvSpPr>
          <p:cNvPr id="27" name="BlokTextu 26"/>
          <p:cNvSpPr txBox="1"/>
          <p:nvPr/>
        </p:nvSpPr>
        <p:spPr>
          <a:xfrm>
            <a:off x="1285852" y="1928802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6000" b="1" dirty="0" smtClean="0">
                <a:solidFill>
                  <a:srgbClr val="FF0000"/>
                </a:solidFill>
              </a:rPr>
              <a:t>RAJSKÁ ZEM</a:t>
            </a:r>
            <a:endParaRPr lang="sk-SK" sz="6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Boží plán podľa Biblie…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2844" y="5786454"/>
            <a:ext cx="20717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142844" y="4786322"/>
            <a:ext cx="17111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Istota</a:t>
            </a:r>
            <a:endParaRPr lang="sk-SK" sz="40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142844" y="3929066"/>
            <a:ext cx="278827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Spoločnosť</a:t>
            </a:r>
            <a:endParaRPr lang="sk-SK" sz="4000" b="1" dirty="0"/>
          </a:p>
        </p:txBody>
      </p:sp>
      <p:grpSp>
        <p:nvGrpSpPr>
          <p:cNvPr id="2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0" name="Rovnoramenný trojuholník 9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225545" y="5534025"/>
              <a:ext cx="23717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1" y="0"/>
                </a:cxn>
                <a:cxn ang="0">
                  <a:pos x="249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249" h="52">
                  <a:moveTo>
                    <a:pt x="28" y="0"/>
                  </a:moveTo>
                  <a:lnTo>
                    <a:pt x="221" y="0"/>
                  </a:lnTo>
                  <a:lnTo>
                    <a:pt x="249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1530345" y="4972050"/>
              <a:ext cx="17621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57" y="0"/>
                </a:cxn>
                <a:cxn ang="0">
                  <a:pos x="171" y="26"/>
                </a:cxn>
                <a:cxn ang="0">
                  <a:pos x="185" y="52"/>
                </a:cxn>
                <a:cxn ang="0">
                  <a:pos x="0" y="52"/>
                </a:cxn>
                <a:cxn ang="0">
                  <a:pos x="14" y="26"/>
                </a:cxn>
                <a:cxn ang="0">
                  <a:pos x="28" y="0"/>
                </a:cxn>
              </a:cxnLst>
              <a:rect l="0" t="0" r="r" b="b"/>
              <a:pathLst>
                <a:path w="185" h="52">
                  <a:moveTo>
                    <a:pt x="28" y="0"/>
                  </a:moveTo>
                  <a:lnTo>
                    <a:pt x="157" y="0"/>
                  </a:lnTo>
                  <a:lnTo>
                    <a:pt x="171" y="26"/>
                  </a:lnTo>
                  <a:lnTo>
                    <a:pt x="185" y="52"/>
                  </a:lnTo>
                  <a:lnTo>
                    <a:pt x="0" y="52"/>
                  </a:lnTo>
                  <a:lnTo>
                    <a:pt x="14" y="2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pic>
        <p:nvPicPr>
          <p:cNvPr id="25" name="Obrázok 24" descr="Bublina mydlov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794" y="357166"/>
            <a:ext cx="4073718" cy="4091090"/>
          </a:xfrm>
          <a:prstGeom prst="rect">
            <a:avLst/>
          </a:prstGeom>
        </p:spPr>
      </p:pic>
      <p:sp>
        <p:nvSpPr>
          <p:cNvPr id="26" name="BlokTextu 25"/>
          <p:cNvSpPr txBox="1"/>
          <p:nvPr/>
        </p:nvSpPr>
        <p:spPr>
          <a:xfrm>
            <a:off x="2643174" y="1000108"/>
            <a:ext cx="2643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6000" b="1" dirty="0" smtClean="0">
                <a:solidFill>
                  <a:srgbClr val="FF0000"/>
                </a:solidFill>
              </a:rPr>
              <a:t>BOH, muž, žena…</a:t>
            </a:r>
            <a:endParaRPr lang="sk-SK" sz="6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 descr="s3-ki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6148" y="2285992"/>
            <a:ext cx="1986901" cy="4572008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5720" y="285728"/>
            <a:ext cx="6379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600" b="1" dirty="0" smtClean="0">
                <a:solidFill>
                  <a:srgbClr val="663300"/>
                </a:solidFill>
              </a:rPr>
              <a:t>Dnes je na rade </a:t>
            </a:r>
            <a:r>
              <a:rPr lang="sk-SK" sz="3600" b="1" dirty="0" smtClean="0">
                <a:solidFill>
                  <a:srgbClr val="FF3300"/>
                </a:solidFill>
              </a:rPr>
              <a:t>TRETIA OTÁZKA</a:t>
            </a:r>
            <a:r>
              <a:rPr lang="sk-SK" sz="3600" b="1" dirty="0" smtClean="0">
                <a:solidFill>
                  <a:srgbClr val="663300"/>
                </a:solidFill>
              </a:rPr>
              <a:t>!</a:t>
            </a:r>
            <a:endParaRPr lang="sk-SK" sz="3600" b="1" dirty="0" smtClean="0">
              <a:solidFill>
                <a:srgbClr val="6633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71472" y="1571612"/>
            <a:ext cx="59293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400" b="1" dirty="0" smtClean="0">
                <a:solidFill>
                  <a:schemeClr val="bg1">
                    <a:lumMod val="50000"/>
                  </a:schemeClr>
                </a:solidFill>
              </a:rPr>
              <a:t> EXISTUJE Boh?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400" b="1" dirty="0" smtClean="0">
                <a:solidFill>
                  <a:schemeClr val="bg1">
                    <a:lumMod val="50000"/>
                  </a:schemeClr>
                </a:solidFill>
              </a:rPr>
              <a:t> Je Boh DÔVERYHODNÝ?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4400" b="1" dirty="0" smtClean="0">
                <a:solidFill>
                  <a:srgbClr val="FF3300"/>
                </a:solidFill>
              </a:rPr>
              <a:t>STOJÍ ZA TO </a:t>
            </a:r>
            <a:r>
              <a:rPr lang="sk-SK" sz="4400" b="1" dirty="0" smtClean="0"/>
              <a:t>Jeho ponuka?</a:t>
            </a:r>
          </a:p>
        </p:txBody>
      </p:sp>
      <p:sp>
        <p:nvSpPr>
          <p:cNvPr id="10" name="Šípka doľava 9"/>
          <p:cNvSpPr/>
          <p:nvPr/>
        </p:nvSpPr>
        <p:spPr>
          <a:xfrm>
            <a:off x="5000628" y="3857628"/>
            <a:ext cx="1714512" cy="928694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Boží plán podľa Biblie…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2844" y="5786454"/>
            <a:ext cx="20717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142844" y="4786322"/>
            <a:ext cx="17111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Istota</a:t>
            </a:r>
            <a:endParaRPr lang="sk-SK" sz="40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142844" y="3929066"/>
            <a:ext cx="278827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Spoločnosť</a:t>
            </a:r>
            <a:endParaRPr lang="sk-SK" sz="40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142844" y="3000372"/>
            <a:ext cx="259353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Dôležitosť</a:t>
            </a:r>
            <a:endParaRPr lang="sk-SK" sz="4000" b="1" dirty="0"/>
          </a:p>
        </p:txBody>
      </p:sp>
      <p:grpSp>
        <p:nvGrpSpPr>
          <p:cNvPr id="2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0" name="Rovnoramenný trojuholník 9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225545" y="5534025"/>
              <a:ext cx="23717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1" y="0"/>
                </a:cxn>
                <a:cxn ang="0">
                  <a:pos x="249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249" h="52">
                  <a:moveTo>
                    <a:pt x="28" y="0"/>
                  </a:moveTo>
                  <a:lnTo>
                    <a:pt x="221" y="0"/>
                  </a:lnTo>
                  <a:lnTo>
                    <a:pt x="249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1530345" y="4972050"/>
              <a:ext cx="17621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57" y="0"/>
                </a:cxn>
                <a:cxn ang="0">
                  <a:pos x="171" y="26"/>
                </a:cxn>
                <a:cxn ang="0">
                  <a:pos x="185" y="52"/>
                </a:cxn>
                <a:cxn ang="0">
                  <a:pos x="0" y="52"/>
                </a:cxn>
                <a:cxn ang="0">
                  <a:pos x="14" y="26"/>
                </a:cxn>
                <a:cxn ang="0">
                  <a:pos x="28" y="0"/>
                </a:cxn>
              </a:cxnLst>
              <a:rect l="0" t="0" r="r" b="b"/>
              <a:pathLst>
                <a:path w="185" h="52">
                  <a:moveTo>
                    <a:pt x="28" y="0"/>
                  </a:moveTo>
                  <a:lnTo>
                    <a:pt x="157" y="0"/>
                  </a:lnTo>
                  <a:lnTo>
                    <a:pt x="171" y="26"/>
                  </a:lnTo>
                  <a:lnTo>
                    <a:pt x="185" y="52"/>
                  </a:lnTo>
                  <a:lnTo>
                    <a:pt x="0" y="52"/>
                  </a:lnTo>
                  <a:lnTo>
                    <a:pt x="14" y="2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1844670" y="4400550"/>
              <a:ext cx="1133475" cy="49530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8" y="0"/>
                </a:cxn>
                <a:cxn ang="0">
                  <a:pos x="91" y="0"/>
                </a:cxn>
                <a:cxn ang="0">
                  <a:pos x="119" y="52"/>
                </a:cxn>
                <a:cxn ang="0">
                  <a:pos x="0" y="52"/>
                </a:cxn>
              </a:cxnLst>
              <a:rect l="0" t="0" r="r" b="b"/>
              <a:pathLst>
                <a:path w="119" h="52">
                  <a:moveTo>
                    <a:pt x="0" y="52"/>
                  </a:moveTo>
                  <a:lnTo>
                    <a:pt x="28" y="0"/>
                  </a:lnTo>
                  <a:lnTo>
                    <a:pt x="91" y="0"/>
                  </a:lnTo>
                  <a:lnTo>
                    <a:pt x="119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pic>
        <p:nvPicPr>
          <p:cNvPr id="25" name="Obrázok 24" descr="Bublina mydlov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1142984"/>
            <a:ext cx="4073718" cy="4091090"/>
          </a:xfrm>
          <a:prstGeom prst="rect">
            <a:avLst/>
          </a:prstGeom>
        </p:spPr>
      </p:pic>
      <p:sp>
        <p:nvSpPr>
          <p:cNvPr id="26" name="BlokTextu 25"/>
          <p:cNvSpPr txBox="1"/>
          <p:nvPr/>
        </p:nvSpPr>
        <p:spPr>
          <a:xfrm>
            <a:off x="3214678" y="2214554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6000" b="1" dirty="0" smtClean="0">
                <a:solidFill>
                  <a:srgbClr val="FF0000"/>
                </a:solidFill>
              </a:rPr>
              <a:t>Boží synovia!</a:t>
            </a:r>
            <a:endParaRPr lang="sk-SK" sz="6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Boží plán podľa Biblie…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2844" y="5786454"/>
            <a:ext cx="20717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142844" y="4786322"/>
            <a:ext cx="17111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Istota</a:t>
            </a:r>
            <a:endParaRPr lang="sk-SK" sz="40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142844" y="3929066"/>
            <a:ext cx="278827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Spoločnosť</a:t>
            </a:r>
            <a:endParaRPr lang="sk-SK" sz="40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142844" y="3000372"/>
            <a:ext cx="259353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Dôležitosť</a:t>
            </a:r>
            <a:endParaRPr lang="sk-SK" sz="4000" b="1" dirty="0"/>
          </a:p>
        </p:txBody>
      </p:sp>
      <p:grpSp>
        <p:nvGrpSpPr>
          <p:cNvPr id="2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0" name="Rovnoramenný trojuholník 9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225545" y="5534025"/>
              <a:ext cx="23717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1" y="0"/>
                </a:cxn>
                <a:cxn ang="0">
                  <a:pos x="249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249" h="52">
                  <a:moveTo>
                    <a:pt x="28" y="0"/>
                  </a:moveTo>
                  <a:lnTo>
                    <a:pt x="221" y="0"/>
                  </a:lnTo>
                  <a:lnTo>
                    <a:pt x="249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1530345" y="4972050"/>
              <a:ext cx="17621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57" y="0"/>
                </a:cxn>
                <a:cxn ang="0">
                  <a:pos x="171" y="26"/>
                </a:cxn>
                <a:cxn ang="0">
                  <a:pos x="185" y="52"/>
                </a:cxn>
                <a:cxn ang="0">
                  <a:pos x="0" y="52"/>
                </a:cxn>
                <a:cxn ang="0">
                  <a:pos x="14" y="26"/>
                </a:cxn>
                <a:cxn ang="0">
                  <a:pos x="28" y="0"/>
                </a:cxn>
              </a:cxnLst>
              <a:rect l="0" t="0" r="r" b="b"/>
              <a:pathLst>
                <a:path w="185" h="52">
                  <a:moveTo>
                    <a:pt x="28" y="0"/>
                  </a:moveTo>
                  <a:lnTo>
                    <a:pt x="157" y="0"/>
                  </a:lnTo>
                  <a:lnTo>
                    <a:pt x="171" y="26"/>
                  </a:lnTo>
                  <a:lnTo>
                    <a:pt x="185" y="52"/>
                  </a:lnTo>
                  <a:lnTo>
                    <a:pt x="0" y="52"/>
                  </a:lnTo>
                  <a:lnTo>
                    <a:pt x="14" y="2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1844670" y="4400550"/>
              <a:ext cx="1133475" cy="49530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8" y="0"/>
                </a:cxn>
                <a:cxn ang="0">
                  <a:pos x="91" y="0"/>
                </a:cxn>
                <a:cxn ang="0">
                  <a:pos x="119" y="52"/>
                </a:cxn>
                <a:cxn ang="0">
                  <a:pos x="0" y="52"/>
                </a:cxn>
              </a:cxnLst>
              <a:rect l="0" t="0" r="r" b="b"/>
              <a:pathLst>
                <a:path w="119" h="52">
                  <a:moveTo>
                    <a:pt x="0" y="52"/>
                  </a:moveTo>
                  <a:lnTo>
                    <a:pt x="28" y="0"/>
                  </a:lnTo>
                  <a:lnTo>
                    <a:pt x="91" y="0"/>
                  </a:lnTo>
                  <a:lnTo>
                    <a:pt x="119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149470" y="3831498"/>
              <a:ext cx="533400" cy="48577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6" y="5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56" h="51">
                  <a:moveTo>
                    <a:pt x="0" y="50"/>
                  </a:moveTo>
                  <a:lnTo>
                    <a:pt x="56" y="5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22" name="BlokTextu 21"/>
          <p:cNvSpPr txBox="1"/>
          <p:nvPr/>
        </p:nvSpPr>
        <p:spPr>
          <a:xfrm>
            <a:off x="142843" y="2000240"/>
            <a:ext cx="513913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err="1" smtClean="0"/>
              <a:t>Sebaaktualizácia</a:t>
            </a:r>
            <a:endParaRPr lang="sk-SK" sz="4000" b="1" dirty="0"/>
          </a:p>
        </p:txBody>
      </p:sp>
      <p:pic>
        <p:nvPicPr>
          <p:cNvPr id="25" name="Obrázok 24" descr="Bublina mydlov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857232"/>
            <a:ext cx="4073718" cy="4091090"/>
          </a:xfrm>
          <a:prstGeom prst="rect">
            <a:avLst/>
          </a:prstGeom>
        </p:spPr>
      </p:pic>
      <p:sp>
        <p:nvSpPr>
          <p:cNvPr id="26" name="BlokTextu 25"/>
          <p:cNvSpPr txBox="1"/>
          <p:nvPr/>
        </p:nvSpPr>
        <p:spPr>
          <a:xfrm>
            <a:off x="4786314" y="1709686"/>
            <a:ext cx="321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6000" b="1" dirty="0" smtClean="0">
                <a:solidFill>
                  <a:srgbClr val="FF0000"/>
                </a:solidFill>
              </a:rPr>
              <a:t>SVÄTOSŤ, byť ako Boh</a:t>
            </a:r>
            <a:endParaRPr lang="sk-SK" sz="6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Boží plán podľa Biblie…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2844" y="5786454"/>
            <a:ext cx="20717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142844" y="4786322"/>
            <a:ext cx="17111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Istota</a:t>
            </a:r>
            <a:endParaRPr lang="sk-SK" sz="40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142844" y="3929066"/>
            <a:ext cx="278827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Spoločnosť</a:t>
            </a:r>
            <a:endParaRPr lang="sk-SK" sz="40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142844" y="3000372"/>
            <a:ext cx="259353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Dôležitosť</a:t>
            </a:r>
            <a:endParaRPr lang="sk-SK" sz="4000" b="1" dirty="0"/>
          </a:p>
        </p:txBody>
      </p:sp>
      <p:grpSp>
        <p:nvGrpSpPr>
          <p:cNvPr id="2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0" name="Rovnoramenný trojuholník 9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225545" y="5534025"/>
              <a:ext cx="23717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1" y="0"/>
                </a:cxn>
                <a:cxn ang="0">
                  <a:pos x="249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249" h="52">
                  <a:moveTo>
                    <a:pt x="28" y="0"/>
                  </a:moveTo>
                  <a:lnTo>
                    <a:pt x="221" y="0"/>
                  </a:lnTo>
                  <a:lnTo>
                    <a:pt x="249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1530345" y="4972050"/>
              <a:ext cx="17621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57" y="0"/>
                </a:cxn>
                <a:cxn ang="0">
                  <a:pos x="171" y="26"/>
                </a:cxn>
                <a:cxn ang="0">
                  <a:pos x="185" y="52"/>
                </a:cxn>
                <a:cxn ang="0">
                  <a:pos x="0" y="52"/>
                </a:cxn>
                <a:cxn ang="0">
                  <a:pos x="14" y="26"/>
                </a:cxn>
                <a:cxn ang="0">
                  <a:pos x="28" y="0"/>
                </a:cxn>
              </a:cxnLst>
              <a:rect l="0" t="0" r="r" b="b"/>
              <a:pathLst>
                <a:path w="185" h="52">
                  <a:moveTo>
                    <a:pt x="28" y="0"/>
                  </a:moveTo>
                  <a:lnTo>
                    <a:pt x="157" y="0"/>
                  </a:lnTo>
                  <a:lnTo>
                    <a:pt x="171" y="26"/>
                  </a:lnTo>
                  <a:lnTo>
                    <a:pt x="185" y="52"/>
                  </a:lnTo>
                  <a:lnTo>
                    <a:pt x="0" y="52"/>
                  </a:lnTo>
                  <a:lnTo>
                    <a:pt x="14" y="2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1844670" y="4400550"/>
              <a:ext cx="1133475" cy="49530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8" y="0"/>
                </a:cxn>
                <a:cxn ang="0">
                  <a:pos x="91" y="0"/>
                </a:cxn>
                <a:cxn ang="0">
                  <a:pos x="119" y="52"/>
                </a:cxn>
                <a:cxn ang="0">
                  <a:pos x="0" y="52"/>
                </a:cxn>
              </a:cxnLst>
              <a:rect l="0" t="0" r="r" b="b"/>
              <a:pathLst>
                <a:path w="119" h="52">
                  <a:moveTo>
                    <a:pt x="0" y="52"/>
                  </a:moveTo>
                  <a:lnTo>
                    <a:pt x="28" y="0"/>
                  </a:lnTo>
                  <a:lnTo>
                    <a:pt x="91" y="0"/>
                  </a:lnTo>
                  <a:lnTo>
                    <a:pt x="119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149470" y="3831498"/>
              <a:ext cx="533400" cy="48577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6" y="51"/>
                </a:cxn>
                <a:cxn ang="0">
                  <a:pos x="28" y="0"/>
                </a:cxn>
                <a:cxn ang="0">
                  <a:pos x="0" y="50"/>
                </a:cxn>
              </a:cxnLst>
              <a:rect l="0" t="0" r="r" b="b"/>
              <a:pathLst>
                <a:path w="56" h="51">
                  <a:moveTo>
                    <a:pt x="0" y="50"/>
                  </a:moveTo>
                  <a:lnTo>
                    <a:pt x="56" y="51"/>
                  </a:lnTo>
                  <a:lnTo>
                    <a:pt x="28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22" name="BlokTextu 21"/>
          <p:cNvSpPr txBox="1"/>
          <p:nvPr/>
        </p:nvSpPr>
        <p:spPr>
          <a:xfrm>
            <a:off x="142843" y="2000240"/>
            <a:ext cx="513913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err="1" smtClean="0"/>
              <a:t>Sebaaktualizácia</a:t>
            </a:r>
            <a:endParaRPr lang="sk-SK" sz="4000" b="1" dirty="0"/>
          </a:p>
        </p:txBody>
      </p:sp>
      <p:sp>
        <p:nvSpPr>
          <p:cNvPr id="23" name="Šípka dolu 22"/>
          <p:cNvSpPr/>
          <p:nvPr/>
        </p:nvSpPr>
        <p:spPr bwMode="auto">
          <a:xfrm rot="10800000">
            <a:off x="5929322" y="642918"/>
            <a:ext cx="571504" cy="1000132"/>
          </a:xfrm>
          <a:prstGeom prst="downArrow">
            <a:avLst/>
          </a:prstGeom>
          <a:solidFill>
            <a:srgbClr val="FFFF99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1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142843" y="1000108"/>
            <a:ext cx="558601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Transcendencia</a:t>
            </a:r>
            <a:endParaRPr lang="sk-SK" sz="4000" b="1" dirty="0"/>
          </a:p>
        </p:txBody>
      </p:sp>
      <p:pic>
        <p:nvPicPr>
          <p:cNvPr id="25" name="Obrázok 24" descr="Bublina mydlov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2500306"/>
            <a:ext cx="4073718" cy="4091090"/>
          </a:xfrm>
          <a:prstGeom prst="rect">
            <a:avLst/>
          </a:prstGeom>
        </p:spPr>
      </p:pic>
      <p:sp>
        <p:nvSpPr>
          <p:cNvPr id="26" name="BlokTextu 25"/>
          <p:cNvSpPr txBox="1"/>
          <p:nvPr/>
        </p:nvSpPr>
        <p:spPr>
          <a:xfrm>
            <a:off x="4572000" y="2786058"/>
            <a:ext cx="3357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6000" b="1" dirty="0" smtClean="0">
                <a:solidFill>
                  <a:srgbClr val="FF0000"/>
                </a:solidFill>
              </a:rPr>
              <a:t>JEDNOTA LÁSKY s Bohom a ľuďmi</a:t>
            </a:r>
            <a:endParaRPr lang="sk-SK" sz="6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Boží plán podľa Biblie…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25" name="Obrázok 24" descr="Bublina mydlov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1000108"/>
            <a:ext cx="5286412" cy="5308955"/>
          </a:xfrm>
          <a:prstGeom prst="rect">
            <a:avLst/>
          </a:prstGeom>
        </p:spPr>
      </p:pic>
      <p:sp>
        <p:nvSpPr>
          <p:cNvPr id="26" name="BlokTextu 25"/>
          <p:cNvSpPr txBox="1"/>
          <p:nvPr/>
        </p:nvSpPr>
        <p:spPr>
          <a:xfrm>
            <a:off x="1500166" y="1643612"/>
            <a:ext cx="421484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6000" b="1" dirty="0" smtClean="0">
                <a:solidFill>
                  <a:srgbClr val="FF0000"/>
                </a:solidFill>
              </a:rPr>
              <a:t>Dohromady sa tomu hovorí </a:t>
            </a:r>
            <a:r>
              <a:rPr lang="sk-SK" sz="8800" b="1" dirty="0" smtClean="0">
                <a:solidFill>
                  <a:srgbClr val="FF0000"/>
                </a:solidFill>
              </a:rPr>
              <a:t>NEBO!</a:t>
            </a:r>
            <a:endParaRPr lang="sk-SK" sz="6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VAŠA ÚLOHA:</a:t>
            </a:r>
            <a:endParaRPr lang="sk-SK" sz="4800" b="1" dirty="0">
              <a:solidFill>
                <a:srgbClr val="FF0000"/>
              </a:solidFill>
            </a:endParaRPr>
          </a:p>
        </p:txBody>
      </p:sp>
      <p:pic>
        <p:nvPicPr>
          <p:cNvPr id="13" name="Obrázok 12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500034" y="857232"/>
            <a:ext cx="585791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000" b="1" dirty="0" smtClean="0">
                <a:solidFill>
                  <a:srgbClr val="FF0000"/>
                </a:solidFill>
              </a:rPr>
              <a:t>Vy sami si teraz musíte dať odpoveď, či: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4000" b="1" dirty="0" smtClean="0"/>
              <a:t> … </a:t>
            </a:r>
            <a:r>
              <a:rPr lang="sk-SK" sz="4000" b="1" dirty="0" smtClean="0"/>
              <a:t>je ponuka „BYŤ AKO BOH“ a „ŽIŤ AKO BOH“ </a:t>
            </a:r>
            <a:r>
              <a:rPr lang="sk-SK" sz="4000" b="1" dirty="0" smtClean="0">
                <a:solidFill>
                  <a:srgbClr val="FF0000"/>
                </a:solidFill>
              </a:rPr>
              <a:t>dostatočne zaujímavá </a:t>
            </a:r>
            <a:r>
              <a:rPr lang="sk-SK" sz="4000" b="1" dirty="0" smtClean="0"/>
              <a:t>na to, aby ste </a:t>
            </a:r>
            <a:r>
              <a:rPr lang="sk-SK" sz="4000" b="1" dirty="0" smtClean="0">
                <a:solidFill>
                  <a:srgbClr val="FF0000"/>
                </a:solidFill>
              </a:rPr>
              <a:t>kvôli nej úplne prebudovali </a:t>
            </a:r>
            <a:r>
              <a:rPr lang="sk-SK" sz="4000" b="1" dirty="0" smtClean="0"/>
              <a:t>celý svoj život a celú svoju osobnosť </a:t>
            </a:r>
            <a:r>
              <a:rPr lang="sk-SK" sz="4000" b="1" dirty="0" smtClean="0">
                <a:solidFill>
                  <a:srgbClr val="FF0000"/>
                </a:solidFill>
              </a:rPr>
              <a:t>podľa Boha</a:t>
            </a:r>
            <a:r>
              <a:rPr lang="sk-SK" sz="4000" b="1" dirty="0" smtClean="0"/>
              <a:t>!</a:t>
            </a:r>
            <a:endParaRPr lang="sk-SK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571472" y="1714488"/>
            <a:ext cx="6643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7200" b="1" dirty="0" smtClean="0"/>
              <a:t>STOJÍ ZBOŽŠTENIE ZA TO?</a:t>
            </a:r>
            <a:endParaRPr lang="sk-SK" sz="3600" b="1" dirty="0"/>
          </a:p>
        </p:txBody>
      </p:sp>
      <p:pic>
        <p:nvPicPr>
          <p:cNvPr id="12" name="Obrázok 11" descr="s3-ki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6148" y="2285992"/>
            <a:ext cx="1986901" cy="4572008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5720" y="285728"/>
            <a:ext cx="283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600" b="1" dirty="0" smtClean="0">
                <a:solidFill>
                  <a:srgbClr val="663300"/>
                </a:solidFill>
              </a:rPr>
              <a:t>Dnešná téma: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Prv, ako odpovieme…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28596" y="1285860"/>
            <a:ext cx="66437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000" b="1" dirty="0" smtClean="0"/>
              <a:t>… musíme si položiť ešte jedno otázku:</a:t>
            </a:r>
          </a:p>
          <a:p>
            <a:pPr>
              <a:spcBef>
                <a:spcPts val="1200"/>
              </a:spcBef>
            </a:pPr>
            <a:r>
              <a:rPr lang="sk-SK" sz="7200" b="1" dirty="0" smtClean="0">
                <a:solidFill>
                  <a:srgbClr val="FF3300"/>
                </a:solidFill>
              </a:rPr>
              <a:t>ČO ROBÍ ČLOVEKA ŠŤASTNÝM?</a:t>
            </a:r>
            <a:endParaRPr lang="sk-SK" sz="7200" b="1" dirty="0" smtClean="0">
              <a:solidFill>
                <a:srgbClr val="FF3300"/>
              </a:solidFill>
            </a:endParaRPr>
          </a:p>
        </p:txBody>
      </p:sp>
      <p:pic>
        <p:nvPicPr>
          <p:cNvPr id="11" name="Obrázok 10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Prvý odborník…: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695916"/>
            <a:ext cx="2178054" cy="3161711"/>
          </a:xfrm>
          <a:prstGeom prst="rect">
            <a:avLst/>
          </a:prstGeom>
          <a:noFill/>
          <a:ln w="57150" algn="ctr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3" name="Obdĺžnik 12"/>
          <p:cNvSpPr/>
          <p:nvPr/>
        </p:nvSpPr>
        <p:spPr>
          <a:xfrm>
            <a:off x="642910" y="1142984"/>
            <a:ext cx="4572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k-SK" sz="4400" b="1" i="1" dirty="0" smtClean="0">
                <a:solidFill>
                  <a:srgbClr val="FF0000"/>
                </a:solidFill>
              </a:rPr>
              <a:t>ABRAHAM HAROLD MASLOW</a:t>
            </a:r>
          </a:p>
          <a:p>
            <a:pPr lvl="0"/>
            <a:r>
              <a:rPr lang="sk-SK" sz="2000" b="1" i="1" dirty="0" smtClean="0">
                <a:solidFill>
                  <a:srgbClr val="663300"/>
                </a:solidFill>
              </a:rPr>
              <a:t>(*1</a:t>
            </a:r>
            <a:r>
              <a:rPr lang="sk-SK" sz="2000" b="1" i="1" dirty="0" smtClean="0">
                <a:solidFill>
                  <a:srgbClr val="663300"/>
                </a:solidFill>
              </a:rPr>
              <a:t>. apríl 1908 – † 8. jún </a:t>
            </a:r>
            <a:r>
              <a:rPr lang="sk-SK" sz="2000" b="1" i="1" dirty="0" smtClean="0">
                <a:solidFill>
                  <a:srgbClr val="663300"/>
                </a:solidFill>
              </a:rPr>
              <a:t>1970)</a:t>
            </a:r>
            <a:endParaRPr lang="sk-SK" sz="2000" b="1" i="1" dirty="0" smtClean="0">
              <a:solidFill>
                <a:srgbClr val="663300"/>
              </a:solidFill>
            </a:endParaRPr>
          </a:p>
          <a:p>
            <a:pPr lvl="0"/>
            <a:endParaRPr lang="sk-SK" sz="2800" b="1" i="1" dirty="0" smtClean="0">
              <a:solidFill>
                <a:srgbClr val="663300"/>
              </a:solidFill>
            </a:endParaRPr>
          </a:p>
          <a:p>
            <a:pPr lvl="0"/>
            <a:r>
              <a:rPr lang="sk-SK" sz="2800" b="1" i="1" dirty="0" smtClean="0">
                <a:solidFill>
                  <a:srgbClr val="663300"/>
                </a:solidFill>
              </a:rPr>
              <a:t>Významný americký </a:t>
            </a:r>
            <a:r>
              <a:rPr lang="sk-SK" sz="2800" b="1" i="1" dirty="0" smtClean="0">
                <a:solidFill>
                  <a:srgbClr val="663300"/>
                </a:solidFill>
              </a:rPr>
              <a:t>psychológ, psychiater a filozof, zakladateľ humanistickej psychológie. Skúmal hierarchiu ľudských potrieb, motiváciu, sebarealizáciu. </a:t>
            </a:r>
            <a:endParaRPr lang="sk-SK" sz="28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 smtClean="0">
                <a:solidFill>
                  <a:srgbClr val="663300"/>
                </a:solidFill>
              </a:rPr>
              <a:t>Maslowova</a:t>
            </a:r>
            <a:r>
              <a:rPr lang="sk-SK" sz="4800" b="1" dirty="0" smtClean="0">
                <a:solidFill>
                  <a:srgbClr val="663300"/>
                </a:solidFill>
              </a:rPr>
              <a:t> pyramída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2844" y="5786454"/>
            <a:ext cx="20717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grpSp>
        <p:nvGrpSpPr>
          <p:cNvPr id="26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0" name="Rovnoramenný trojuholník 9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pic>
        <p:nvPicPr>
          <p:cNvPr id="27" name="Obrázok 26" descr="Hamburger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2357430"/>
            <a:ext cx="3292125" cy="2597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 smtClean="0">
                <a:solidFill>
                  <a:srgbClr val="663300"/>
                </a:solidFill>
              </a:rPr>
              <a:t>Maslowova</a:t>
            </a:r>
            <a:r>
              <a:rPr lang="sk-SK" sz="4800" b="1" dirty="0" smtClean="0">
                <a:solidFill>
                  <a:srgbClr val="663300"/>
                </a:solidFill>
              </a:rPr>
              <a:t> pyramída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2844" y="5786454"/>
            <a:ext cx="20717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142844" y="4786322"/>
            <a:ext cx="17111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Istota</a:t>
            </a:r>
            <a:endParaRPr lang="sk-SK" sz="4000" b="1" dirty="0"/>
          </a:p>
        </p:txBody>
      </p:sp>
      <p:grpSp>
        <p:nvGrpSpPr>
          <p:cNvPr id="2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0" name="Rovnoramenný trojuholník 9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225545" y="5534025"/>
              <a:ext cx="23717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1" y="0"/>
                </a:cxn>
                <a:cxn ang="0">
                  <a:pos x="249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249" h="52">
                  <a:moveTo>
                    <a:pt x="28" y="0"/>
                  </a:moveTo>
                  <a:lnTo>
                    <a:pt x="221" y="0"/>
                  </a:lnTo>
                  <a:lnTo>
                    <a:pt x="249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pic>
        <p:nvPicPr>
          <p:cNvPr id="25" name="Obrázok 24" descr="Dom.pn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214810" y="610950"/>
            <a:ext cx="4751033" cy="3818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 smtClean="0">
                <a:solidFill>
                  <a:srgbClr val="663300"/>
                </a:solidFill>
              </a:rPr>
              <a:t>Maslowova</a:t>
            </a:r>
            <a:r>
              <a:rPr lang="sk-SK" sz="4800" b="1" dirty="0" smtClean="0">
                <a:solidFill>
                  <a:srgbClr val="663300"/>
                </a:solidFill>
              </a:rPr>
              <a:t> pyramída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2844" y="5786454"/>
            <a:ext cx="20717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142844" y="4786322"/>
            <a:ext cx="17111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Istota</a:t>
            </a:r>
            <a:endParaRPr lang="sk-SK" sz="40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142844" y="3929066"/>
            <a:ext cx="278827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Spoločnosť</a:t>
            </a:r>
            <a:endParaRPr lang="sk-SK" sz="4000" b="1" dirty="0"/>
          </a:p>
        </p:txBody>
      </p:sp>
      <p:grpSp>
        <p:nvGrpSpPr>
          <p:cNvPr id="2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0" name="Rovnoramenný trojuholník 9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225545" y="5534025"/>
              <a:ext cx="23717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1" y="0"/>
                </a:cxn>
                <a:cxn ang="0">
                  <a:pos x="249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249" h="52">
                  <a:moveTo>
                    <a:pt x="28" y="0"/>
                  </a:moveTo>
                  <a:lnTo>
                    <a:pt x="221" y="0"/>
                  </a:lnTo>
                  <a:lnTo>
                    <a:pt x="249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1530345" y="4972050"/>
              <a:ext cx="17621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57" y="0"/>
                </a:cxn>
                <a:cxn ang="0">
                  <a:pos x="171" y="26"/>
                </a:cxn>
                <a:cxn ang="0">
                  <a:pos x="185" y="52"/>
                </a:cxn>
                <a:cxn ang="0">
                  <a:pos x="0" y="52"/>
                </a:cxn>
                <a:cxn ang="0">
                  <a:pos x="14" y="26"/>
                </a:cxn>
                <a:cxn ang="0">
                  <a:pos x="28" y="0"/>
                </a:cxn>
              </a:cxnLst>
              <a:rect l="0" t="0" r="r" b="b"/>
              <a:pathLst>
                <a:path w="185" h="52">
                  <a:moveTo>
                    <a:pt x="28" y="0"/>
                  </a:moveTo>
                  <a:lnTo>
                    <a:pt x="157" y="0"/>
                  </a:lnTo>
                  <a:lnTo>
                    <a:pt x="171" y="26"/>
                  </a:lnTo>
                  <a:lnTo>
                    <a:pt x="185" y="52"/>
                  </a:lnTo>
                  <a:lnTo>
                    <a:pt x="0" y="52"/>
                  </a:lnTo>
                  <a:lnTo>
                    <a:pt x="14" y="2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pic>
        <p:nvPicPr>
          <p:cNvPr id="25" name="Obrázok 24" descr="Kamaratk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500042"/>
            <a:ext cx="3835089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 smtClean="0">
                <a:solidFill>
                  <a:srgbClr val="663300"/>
                </a:solidFill>
              </a:rPr>
              <a:t>Maslowova</a:t>
            </a:r>
            <a:r>
              <a:rPr lang="sk-SK" sz="4800" b="1" dirty="0" smtClean="0">
                <a:solidFill>
                  <a:srgbClr val="663300"/>
                </a:solidFill>
              </a:rPr>
              <a:t> pyramída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42844" y="5786454"/>
            <a:ext cx="20717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Prežitie</a:t>
            </a:r>
            <a:endParaRPr lang="sk-SK" sz="40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142844" y="4786322"/>
            <a:ext cx="171111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Istota</a:t>
            </a:r>
            <a:endParaRPr lang="sk-SK" sz="40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142844" y="3929066"/>
            <a:ext cx="278827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Spoločnosť</a:t>
            </a:r>
            <a:endParaRPr lang="sk-SK" sz="40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142844" y="3000372"/>
            <a:ext cx="259353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4000" b="1" dirty="0" smtClean="0"/>
              <a:t>Dôležitosť</a:t>
            </a:r>
            <a:endParaRPr lang="sk-SK" sz="4000" b="1" dirty="0"/>
          </a:p>
        </p:txBody>
      </p:sp>
      <p:grpSp>
        <p:nvGrpSpPr>
          <p:cNvPr id="2" name="Skupina 25"/>
          <p:cNvGrpSpPr/>
          <p:nvPr/>
        </p:nvGrpSpPr>
        <p:grpSpPr>
          <a:xfrm>
            <a:off x="3017782" y="1785926"/>
            <a:ext cx="6412002" cy="5000660"/>
            <a:chOff x="731766" y="3643314"/>
            <a:chExt cx="3357586" cy="3071834"/>
          </a:xfrm>
        </p:grpSpPr>
        <p:sp>
          <p:nvSpPr>
            <p:cNvPr id="10" name="Rovnoramenný trojuholník 9"/>
            <p:cNvSpPr/>
            <p:nvPr/>
          </p:nvSpPr>
          <p:spPr bwMode="auto">
            <a:xfrm>
              <a:off x="731766" y="3643314"/>
              <a:ext cx="3357586" cy="3071834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0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920745" y="6096000"/>
              <a:ext cx="29813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5" y="0"/>
                </a:cxn>
                <a:cxn ang="0">
                  <a:pos x="313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313" h="52">
                  <a:moveTo>
                    <a:pt x="28" y="0"/>
                  </a:moveTo>
                  <a:lnTo>
                    <a:pt x="285" y="0"/>
                  </a:lnTo>
                  <a:lnTo>
                    <a:pt x="313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225545" y="5534025"/>
              <a:ext cx="23717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1" y="0"/>
                </a:cxn>
                <a:cxn ang="0">
                  <a:pos x="249" y="52"/>
                </a:cxn>
                <a:cxn ang="0">
                  <a:pos x="0" y="52"/>
                </a:cxn>
                <a:cxn ang="0">
                  <a:pos x="28" y="0"/>
                </a:cxn>
              </a:cxnLst>
              <a:rect l="0" t="0" r="r" b="b"/>
              <a:pathLst>
                <a:path w="249" h="52">
                  <a:moveTo>
                    <a:pt x="28" y="0"/>
                  </a:moveTo>
                  <a:lnTo>
                    <a:pt x="221" y="0"/>
                  </a:lnTo>
                  <a:lnTo>
                    <a:pt x="249" y="52"/>
                  </a:lnTo>
                  <a:lnTo>
                    <a:pt x="0" y="5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1530345" y="4972050"/>
              <a:ext cx="1762125" cy="4953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57" y="0"/>
                </a:cxn>
                <a:cxn ang="0">
                  <a:pos x="171" y="26"/>
                </a:cxn>
                <a:cxn ang="0">
                  <a:pos x="185" y="52"/>
                </a:cxn>
                <a:cxn ang="0">
                  <a:pos x="0" y="52"/>
                </a:cxn>
                <a:cxn ang="0">
                  <a:pos x="14" y="26"/>
                </a:cxn>
                <a:cxn ang="0">
                  <a:pos x="28" y="0"/>
                </a:cxn>
              </a:cxnLst>
              <a:rect l="0" t="0" r="r" b="b"/>
              <a:pathLst>
                <a:path w="185" h="52">
                  <a:moveTo>
                    <a:pt x="28" y="0"/>
                  </a:moveTo>
                  <a:lnTo>
                    <a:pt x="157" y="0"/>
                  </a:lnTo>
                  <a:lnTo>
                    <a:pt x="171" y="26"/>
                  </a:lnTo>
                  <a:lnTo>
                    <a:pt x="185" y="52"/>
                  </a:lnTo>
                  <a:lnTo>
                    <a:pt x="0" y="52"/>
                  </a:lnTo>
                  <a:lnTo>
                    <a:pt x="14" y="2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1844670" y="4400550"/>
              <a:ext cx="1133475" cy="495300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8" y="0"/>
                </a:cxn>
                <a:cxn ang="0">
                  <a:pos x="91" y="0"/>
                </a:cxn>
                <a:cxn ang="0">
                  <a:pos x="119" y="52"/>
                </a:cxn>
                <a:cxn ang="0">
                  <a:pos x="0" y="52"/>
                </a:cxn>
              </a:cxnLst>
              <a:rect l="0" t="0" r="r" b="b"/>
              <a:pathLst>
                <a:path w="119" h="52">
                  <a:moveTo>
                    <a:pt x="0" y="52"/>
                  </a:moveTo>
                  <a:lnTo>
                    <a:pt x="28" y="0"/>
                  </a:lnTo>
                  <a:lnTo>
                    <a:pt x="91" y="0"/>
                  </a:lnTo>
                  <a:lnTo>
                    <a:pt x="119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pic>
        <p:nvPicPr>
          <p:cNvPr id="25" name="Obrázok 24" descr="VelkyKapo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4500562" y="1571612"/>
            <a:ext cx="4643438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663300"/>
          </a:solidFill>
        </a:ln>
      </a:spPr>
      <a:bodyPr wrap="square" rtlCol="0" anchor="ctr">
        <a:noAutofit/>
      </a:bodyPr>
      <a:lstStyle>
        <a:defPPr algn="ctr">
          <a:spcBef>
            <a:spcPts val="1200"/>
          </a:spcBef>
          <a:buFont typeface="Arial" pitchFamily="34" charset="0"/>
          <a:buChar char="•"/>
          <a:defRPr sz="3200" b="1" dirty="0" smtClean="0"/>
        </a:defPPr>
      </a:lstStyle>
    </a:spDef>
    <a:txDef>
      <a:spPr>
        <a:noFill/>
      </a:spPr>
      <a:bodyPr wrap="none" rtlCol="0">
        <a:spAutoFit/>
      </a:bodyPr>
      <a:lstStyle>
        <a:defPPr>
          <a:spcBef>
            <a:spcPts val="1200"/>
          </a:spcBef>
          <a:defRPr sz="2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473</Words>
  <Application>Microsoft Office PowerPoint</Application>
  <PresentationFormat>Prezentácia na obrazovke (4:3)</PresentationFormat>
  <Paragraphs>144</Paragraphs>
  <Slides>24</Slides>
  <Notes>24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</vt:vector>
  </TitlesOfParts>
  <Company>Laputa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Sheeta</dc:creator>
  <cp:lastModifiedBy>Sheeta</cp:lastModifiedBy>
  <cp:revision>114</cp:revision>
  <dcterms:created xsi:type="dcterms:W3CDTF">2011-12-15T09:53:40Z</dcterms:created>
  <dcterms:modified xsi:type="dcterms:W3CDTF">2012-01-24T10:47:23Z</dcterms:modified>
</cp:coreProperties>
</file>